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3" r:id="rId3"/>
  </p:sldMasterIdLst>
  <p:notesMasterIdLst>
    <p:notesMasterId r:id="rId32"/>
  </p:notesMasterIdLst>
  <p:sldIdLst>
    <p:sldId id="257" r:id="rId4"/>
    <p:sldId id="298" r:id="rId5"/>
    <p:sldId id="299" r:id="rId6"/>
    <p:sldId id="285" r:id="rId7"/>
    <p:sldId id="258" r:id="rId8"/>
    <p:sldId id="259" r:id="rId9"/>
    <p:sldId id="260" r:id="rId10"/>
    <p:sldId id="275" r:id="rId11"/>
    <p:sldId id="261" r:id="rId12"/>
    <p:sldId id="262" r:id="rId13"/>
    <p:sldId id="265" r:id="rId14"/>
    <p:sldId id="266" r:id="rId15"/>
    <p:sldId id="267" r:id="rId16"/>
    <p:sldId id="268" r:id="rId17"/>
    <p:sldId id="269" r:id="rId18"/>
    <p:sldId id="278" r:id="rId19"/>
    <p:sldId id="279" r:id="rId20"/>
    <p:sldId id="286" r:id="rId21"/>
    <p:sldId id="270" r:id="rId22"/>
    <p:sldId id="280" r:id="rId23"/>
    <p:sldId id="281" r:id="rId24"/>
    <p:sldId id="282" r:id="rId25"/>
    <p:sldId id="283" r:id="rId26"/>
    <p:sldId id="284" r:id="rId27"/>
    <p:sldId id="287" r:id="rId28"/>
    <p:sldId id="296" r:id="rId29"/>
    <p:sldId id="297" r:id="rId30"/>
    <p:sldId id="273" r:id="rId31"/>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E3DE"/>
    <a:srgbClr val="009999"/>
    <a:srgbClr val="00C8C3"/>
    <a:srgbClr val="982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76244" autoAdjust="0"/>
  </p:normalViewPr>
  <p:slideViewPr>
    <p:cSldViewPr>
      <p:cViewPr varScale="1">
        <p:scale>
          <a:sx n="55" d="100"/>
          <a:sy n="55" d="100"/>
        </p:scale>
        <p:origin x="-1776" y="-90"/>
      </p:cViewPr>
      <p:guideLst>
        <p:guide orient="horz" pos="2160"/>
        <p:guide pos="2880"/>
      </p:guideLst>
    </p:cSldViewPr>
  </p:slideViewPr>
  <p:notesTextViewPr>
    <p:cViewPr>
      <p:scale>
        <a:sx n="1" d="1"/>
        <a:sy n="1" d="1"/>
      </p:scale>
      <p:origin x="0" y="0"/>
    </p:cViewPr>
  </p:notesTextViewPr>
  <p:sorterViewPr>
    <p:cViewPr>
      <p:scale>
        <a:sx n="90" d="100"/>
        <a:sy n="90" d="100"/>
      </p:scale>
      <p:origin x="0" y="37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djalalm\Desktop\OMV%20PRSENTATION%202017\Presentation%20OMV%20mise%20&#224;%20jour%20octobre%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accent5">
                <a:lumMod val="75000"/>
              </a:schemeClr>
            </a:solidFill>
          </c:spPr>
          <c:invertIfNegative val="0"/>
          <c:dPt>
            <c:idx val="0"/>
            <c:invertIfNegative val="0"/>
            <c:bubble3D val="0"/>
            <c:spPr>
              <a:solidFill>
                <a:srgbClr val="00C8C3"/>
              </a:solidFill>
            </c:spPr>
            <c:extLst xmlns:c16r2="http://schemas.microsoft.com/office/drawing/2015/06/chart">
              <c:ext xmlns:c16="http://schemas.microsoft.com/office/drawing/2014/chart" uri="{C3380CC4-5D6E-409C-BE32-E72D297353CC}">
                <c16:uniqueId val="{00000001-1434-4B29-94FC-53173542C584}"/>
              </c:ext>
            </c:extLst>
          </c:dPt>
          <c:dPt>
            <c:idx val="1"/>
            <c:invertIfNegative val="0"/>
            <c:bubble3D val="0"/>
            <c:spPr>
              <a:solidFill>
                <a:srgbClr val="00C8C3"/>
              </a:solidFill>
            </c:spPr>
            <c:extLst xmlns:c16r2="http://schemas.microsoft.com/office/drawing/2015/06/chart">
              <c:ext xmlns:c16="http://schemas.microsoft.com/office/drawing/2014/chart" uri="{C3380CC4-5D6E-409C-BE32-E72D297353CC}">
                <c16:uniqueId val="{00000003-1434-4B29-94FC-53173542C584}"/>
              </c:ext>
            </c:extLst>
          </c:dPt>
          <c:dPt>
            <c:idx val="2"/>
            <c:invertIfNegative val="0"/>
            <c:bubble3D val="0"/>
            <c:spPr>
              <a:solidFill>
                <a:srgbClr val="00C8C3"/>
              </a:solidFill>
            </c:spPr>
            <c:extLst xmlns:c16r2="http://schemas.microsoft.com/office/drawing/2015/06/chart">
              <c:ext xmlns:c16="http://schemas.microsoft.com/office/drawing/2014/chart" uri="{C3380CC4-5D6E-409C-BE32-E72D297353CC}">
                <c16:uniqueId val="{00000005-1434-4B29-94FC-53173542C584}"/>
              </c:ext>
            </c:extLst>
          </c:dPt>
          <c:dPt>
            <c:idx val="3"/>
            <c:invertIfNegative val="0"/>
            <c:bubble3D val="0"/>
            <c:spPr>
              <a:solidFill>
                <a:srgbClr val="00C8C3"/>
              </a:solidFill>
            </c:spPr>
            <c:extLst xmlns:c16r2="http://schemas.microsoft.com/office/drawing/2015/06/chart">
              <c:ext xmlns:c16="http://schemas.microsoft.com/office/drawing/2014/chart" uri="{C3380CC4-5D6E-409C-BE32-E72D297353CC}">
                <c16:uniqueId val="{00000007-1434-4B29-94FC-53173542C584}"/>
              </c:ext>
            </c:extLst>
          </c:dPt>
          <c:dPt>
            <c:idx val="4"/>
            <c:invertIfNegative val="0"/>
            <c:bubble3D val="0"/>
            <c:spPr>
              <a:solidFill>
                <a:srgbClr val="008080"/>
              </a:solidFill>
              <a:effectLst>
                <a:glow rad="76200">
                  <a:srgbClr val="FFC000"/>
                </a:glow>
                <a:softEdge rad="0"/>
              </a:effectLst>
              <a:scene3d>
                <a:camera prst="orthographicFront"/>
                <a:lightRig rig="threePt" dir="t"/>
              </a:scene3d>
              <a:sp3d>
                <a:bevelT w="0" h="0"/>
              </a:sp3d>
            </c:spPr>
            <c:extLst xmlns:c16r2="http://schemas.microsoft.com/office/drawing/2015/06/chart">
              <c:ext xmlns:c16="http://schemas.microsoft.com/office/drawing/2014/chart" uri="{C3380CC4-5D6E-409C-BE32-E72D297353CC}">
                <c16:uniqueId val="{00000009-1434-4B29-94FC-53173542C584}"/>
              </c:ext>
            </c:extLst>
          </c:dPt>
          <c:dLbls>
            <c:dLbl>
              <c:idx val="0"/>
              <c:layout>
                <c:manualLayout>
                  <c:x val="0"/>
                  <c:y val="0.10648148148148148"/>
                </c:manualLayout>
              </c:layout>
              <c:spPr/>
              <c:txPr>
                <a:bodyPr/>
                <a:lstStyle/>
                <a:p>
                  <a:pPr>
                    <a:defRPr sz="1200" b="1" i="0" baseline="0">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1434-4B29-94FC-53173542C584}"/>
                </c:ext>
              </c:extLst>
            </c:dLbl>
            <c:dLbl>
              <c:idx val="1"/>
              <c:layout>
                <c:manualLayout>
                  <c:x val="-8.3333333333333332E-3"/>
                  <c:y val="0.10185185185185185"/>
                </c:manualLayout>
              </c:layout>
              <c:spPr/>
              <c:txPr>
                <a:bodyPr/>
                <a:lstStyle/>
                <a:p>
                  <a:pPr>
                    <a:defRPr sz="1200" b="1" i="0" baseline="0">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1434-4B29-94FC-53173542C584}"/>
                </c:ext>
              </c:extLst>
            </c:dLbl>
            <c:dLbl>
              <c:idx val="2"/>
              <c:layout>
                <c:manualLayout>
                  <c:x val="0"/>
                  <c:y val="8.7962962962962965E-2"/>
                </c:manualLayout>
              </c:layout>
              <c:spPr/>
              <c:txPr>
                <a:bodyPr/>
                <a:lstStyle/>
                <a:p>
                  <a:pPr>
                    <a:defRPr sz="1200" b="1" i="0" baseline="0">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1434-4B29-94FC-53173542C584}"/>
                </c:ext>
              </c:extLst>
            </c:dLbl>
            <c:dLbl>
              <c:idx val="3"/>
              <c:layout>
                <c:manualLayout>
                  <c:x val="-5.5555555555555558E-3"/>
                  <c:y val="0.10185185185185185"/>
                </c:manualLayout>
              </c:layout>
              <c:spPr/>
              <c:txPr>
                <a:bodyPr/>
                <a:lstStyle/>
                <a:p>
                  <a:pPr>
                    <a:defRPr sz="1200" b="1" i="0" baseline="0">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1434-4B29-94FC-53173542C584}"/>
                </c:ext>
              </c:extLst>
            </c:dLbl>
            <c:dLbl>
              <c:idx val="4"/>
              <c:layout>
                <c:manualLayout>
                  <c:x val="-1.0185067526415994E-16"/>
                  <c:y val="0.11574074074074074"/>
                </c:manualLayout>
              </c:layout>
              <c:tx>
                <c:rich>
                  <a:bodyPr/>
                  <a:lstStyle/>
                  <a:p>
                    <a:pPr>
                      <a:defRPr sz="1200" b="1" i="0" baseline="0">
                        <a:solidFill>
                          <a:schemeClr val="bg1"/>
                        </a:solidFill>
                      </a:defRPr>
                    </a:pPr>
                    <a:r>
                      <a:rPr lang="en-US" sz="1800" b="1" i="0" baseline="0" dirty="0"/>
                      <a:t>43%</a:t>
                    </a:r>
                    <a:endParaRPr lang="en-US" sz="2800" dirty="0"/>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1434-4B29-94FC-53173542C584}"/>
                </c:ext>
              </c:extLst>
            </c:dLbl>
            <c:spPr>
              <a:noFill/>
              <a:ln>
                <a:noFill/>
              </a:ln>
              <a:effectLst/>
            </c:spPr>
            <c:txPr>
              <a:bodyPr/>
              <a:lstStyle/>
              <a:p>
                <a:pPr>
                  <a:defRPr sz="1200" b="1" i="0" baseline="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SAGE!$B$4:$B$8</c:f>
              <c:strCache>
                <c:ptCount val="5"/>
                <c:pt idx="0">
                  <c:v>Medical consultation</c:v>
                </c:pt>
                <c:pt idx="1">
                  <c:v>Vaccination</c:v>
                </c:pt>
                <c:pt idx="2">
                  <c:v>Healthy child visit</c:v>
                </c:pt>
                <c:pt idx="3">
                  <c:v>Accompanying</c:v>
                </c:pt>
                <c:pt idx="4">
                  <c:v>All reasons</c:v>
                </c:pt>
              </c:strCache>
            </c:strRef>
          </c:cat>
          <c:val>
            <c:numRef>
              <c:f>SAGE!$C$4:$C$8</c:f>
              <c:numCache>
                <c:formatCode>0%</c:formatCode>
                <c:ptCount val="5"/>
                <c:pt idx="0">
                  <c:v>0.89</c:v>
                </c:pt>
                <c:pt idx="1">
                  <c:v>0.25</c:v>
                </c:pt>
                <c:pt idx="2">
                  <c:v>1</c:v>
                </c:pt>
                <c:pt idx="3">
                  <c:v>1</c:v>
                </c:pt>
                <c:pt idx="4">
                  <c:v>0.43</c:v>
                </c:pt>
              </c:numCache>
            </c:numRef>
          </c:val>
          <c:extLst xmlns:c16r2="http://schemas.microsoft.com/office/drawing/2015/06/chart">
            <c:ext xmlns:c16="http://schemas.microsoft.com/office/drawing/2014/chart" uri="{C3380CC4-5D6E-409C-BE32-E72D297353CC}">
              <c16:uniqueId val="{0000000A-1434-4B29-94FC-53173542C584}"/>
            </c:ext>
          </c:extLst>
        </c:ser>
        <c:dLbls>
          <c:showLegendKey val="0"/>
          <c:showVal val="0"/>
          <c:showCatName val="0"/>
          <c:showSerName val="0"/>
          <c:showPercent val="0"/>
          <c:showBubbleSize val="0"/>
        </c:dLbls>
        <c:gapWidth val="21"/>
        <c:overlap val="70"/>
        <c:axId val="231848960"/>
        <c:axId val="231863040"/>
      </c:barChart>
      <c:catAx>
        <c:axId val="231848960"/>
        <c:scaling>
          <c:orientation val="minMax"/>
        </c:scaling>
        <c:delete val="0"/>
        <c:axPos val="b"/>
        <c:numFmt formatCode="General" sourceLinked="0"/>
        <c:majorTickMark val="out"/>
        <c:minorTickMark val="none"/>
        <c:tickLblPos val="nextTo"/>
        <c:txPr>
          <a:bodyPr/>
          <a:lstStyle/>
          <a:p>
            <a:pPr>
              <a:defRPr sz="900" b="1" i="0" baseline="0"/>
            </a:pPr>
            <a:endParaRPr lang="en-US"/>
          </a:p>
        </c:txPr>
        <c:crossAx val="231863040"/>
        <c:crosses val="autoZero"/>
        <c:auto val="1"/>
        <c:lblAlgn val="ctr"/>
        <c:lblOffset val="100"/>
        <c:noMultiLvlLbl val="0"/>
      </c:catAx>
      <c:valAx>
        <c:axId val="231863040"/>
        <c:scaling>
          <c:orientation val="minMax"/>
          <c:max val="1"/>
        </c:scaling>
        <c:delete val="0"/>
        <c:axPos val="l"/>
        <c:majorGridlines/>
        <c:numFmt formatCode="0%" sourceLinked="1"/>
        <c:majorTickMark val="out"/>
        <c:minorTickMark val="none"/>
        <c:tickLblPos val="nextTo"/>
        <c:txPr>
          <a:bodyPr/>
          <a:lstStyle/>
          <a:p>
            <a:pPr>
              <a:defRPr b="1" i="0" baseline="0"/>
            </a:pPr>
            <a:endParaRPr lang="en-US"/>
          </a:p>
        </c:txPr>
        <c:crossAx val="231848960"/>
        <c:crosses val="autoZero"/>
        <c:crossBetween val="between"/>
      </c:valAx>
      <c:spPr>
        <a:ln>
          <a:noFill/>
        </a:ln>
      </c:spPr>
    </c:plotArea>
    <c:plotVisOnly val="1"/>
    <c:dispBlanksAs val="gap"/>
    <c:showDLblsOverMax val="0"/>
  </c:chart>
  <c:spPr>
    <a:ln>
      <a:solidFill>
        <a:srgbClr val="00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7030A0"/>
            </a:solidFill>
          </c:spPr>
          <c:invertIfNegative val="0"/>
          <c:dPt>
            <c:idx val="0"/>
            <c:invertIfNegative val="0"/>
            <c:bubble3D val="0"/>
            <c:spPr>
              <a:solidFill>
                <a:srgbClr val="982DA3"/>
              </a:solidFill>
            </c:spPr>
            <c:extLst xmlns:c16r2="http://schemas.microsoft.com/office/drawing/2015/06/chart">
              <c:ext xmlns:c16="http://schemas.microsoft.com/office/drawing/2014/chart" uri="{C3380CC4-5D6E-409C-BE32-E72D297353CC}">
                <c16:uniqueId val="{00000001-3AD7-4457-81B7-7F18A86546B6}"/>
              </c:ext>
            </c:extLst>
          </c:dPt>
          <c:dPt>
            <c:idx val="1"/>
            <c:invertIfNegative val="0"/>
            <c:bubble3D val="0"/>
            <c:spPr>
              <a:solidFill>
                <a:srgbClr val="982DA3"/>
              </a:solidFill>
            </c:spPr>
            <c:extLst xmlns:c16r2="http://schemas.microsoft.com/office/drawing/2015/06/chart">
              <c:ext xmlns:c16="http://schemas.microsoft.com/office/drawing/2014/chart" uri="{C3380CC4-5D6E-409C-BE32-E72D297353CC}">
                <c16:uniqueId val="{00000003-3AD7-4457-81B7-7F18A86546B6}"/>
              </c:ext>
            </c:extLst>
          </c:dPt>
          <c:dPt>
            <c:idx val="2"/>
            <c:invertIfNegative val="0"/>
            <c:bubble3D val="0"/>
            <c:spPr>
              <a:solidFill>
                <a:srgbClr val="982DA3"/>
              </a:solidFill>
            </c:spPr>
            <c:extLst xmlns:c16r2="http://schemas.microsoft.com/office/drawing/2015/06/chart">
              <c:ext xmlns:c16="http://schemas.microsoft.com/office/drawing/2014/chart" uri="{C3380CC4-5D6E-409C-BE32-E72D297353CC}">
                <c16:uniqueId val="{00000005-3AD7-4457-81B7-7F18A86546B6}"/>
              </c:ext>
            </c:extLst>
          </c:dPt>
          <c:dPt>
            <c:idx val="3"/>
            <c:invertIfNegative val="0"/>
            <c:bubble3D val="0"/>
            <c:spPr>
              <a:solidFill>
                <a:srgbClr val="982DA3"/>
              </a:solidFill>
            </c:spPr>
            <c:extLst xmlns:c16r2="http://schemas.microsoft.com/office/drawing/2015/06/chart">
              <c:ext xmlns:c16="http://schemas.microsoft.com/office/drawing/2014/chart" uri="{C3380CC4-5D6E-409C-BE32-E72D297353CC}">
                <c16:uniqueId val="{00000007-3AD7-4457-81B7-7F18A86546B6}"/>
              </c:ext>
            </c:extLst>
          </c:dPt>
          <c:dPt>
            <c:idx val="4"/>
            <c:invertIfNegative val="0"/>
            <c:bubble3D val="0"/>
            <c:spPr>
              <a:solidFill>
                <a:srgbClr val="7030A0"/>
              </a:solidFill>
              <a:effectLst>
                <a:glow rad="76200">
                  <a:srgbClr val="FFC000">
                    <a:alpha val="93000"/>
                  </a:srgbClr>
                </a:glow>
              </a:effectLst>
            </c:spPr>
            <c:extLst xmlns:c16r2="http://schemas.microsoft.com/office/drawing/2015/06/chart">
              <c:ext xmlns:c16="http://schemas.microsoft.com/office/drawing/2014/chart" uri="{C3380CC4-5D6E-409C-BE32-E72D297353CC}">
                <c16:uniqueId val="{00000009-3AD7-4457-81B7-7F18A86546B6}"/>
              </c:ext>
            </c:extLst>
          </c:dPt>
          <c:dLbls>
            <c:dLbl>
              <c:idx val="0"/>
              <c:layout>
                <c:manualLayout>
                  <c:x val="0"/>
                  <c:y val="0.1066350710900474"/>
                </c:manualLayout>
              </c:layout>
              <c:tx>
                <c:rich>
                  <a:bodyPr/>
                  <a:lstStyle/>
                  <a:p>
                    <a:r>
                      <a:rPr lang="en-US" sz="1200" b="1">
                        <a:solidFill>
                          <a:schemeClr val="bg1"/>
                        </a:solidFill>
                      </a:rPr>
                      <a:t>67%</a:t>
                    </a:r>
                    <a:endParaRPr lang="en-US" b="1">
                      <a:solidFill>
                        <a:schemeClr val="bg1"/>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AD7-4457-81B7-7F18A86546B6}"/>
                </c:ext>
              </c:extLst>
            </c:dLbl>
            <c:dLbl>
              <c:idx val="1"/>
              <c:layout>
                <c:manualLayout>
                  <c:x val="0"/>
                  <c:y val="9.0837282780410741E-2"/>
                </c:manualLayout>
              </c:layout>
              <c:tx>
                <c:rich>
                  <a:bodyPr/>
                  <a:lstStyle/>
                  <a:p>
                    <a:r>
                      <a:rPr lang="en-US" sz="1200" b="1">
                        <a:solidFill>
                          <a:schemeClr val="bg1"/>
                        </a:solidFill>
                      </a:rPr>
                      <a:t>23%</a:t>
                    </a:r>
                    <a:endParaRPr lang="en-US" b="1">
                      <a:solidFill>
                        <a:schemeClr val="bg1"/>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AD7-4457-81B7-7F18A86546B6}"/>
                </c:ext>
              </c:extLst>
            </c:dLbl>
            <c:dLbl>
              <c:idx val="2"/>
              <c:layout>
                <c:manualLayout>
                  <c:x val="-6.2677338624098429E-17"/>
                  <c:y val="9.4786729857819899E-2"/>
                </c:manualLayout>
              </c:layout>
              <c:tx>
                <c:rich>
                  <a:bodyPr/>
                  <a:lstStyle/>
                  <a:p>
                    <a:r>
                      <a:rPr lang="en-US" sz="1200" b="1">
                        <a:solidFill>
                          <a:schemeClr val="bg1"/>
                        </a:solidFill>
                      </a:rPr>
                      <a:t>63%</a:t>
                    </a:r>
                    <a:endParaRPr lang="en-US" b="1">
                      <a:solidFill>
                        <a:schemeClr val="bg1"/>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AD7-4457-81B7-7F18A86546B6}"/>
                </c:ext>
              </c:extLst>
            </c:dLbl>
            <c:dLbl>
              <c:idx val="3"/>
              <c:layout>
                <c:manualLayout>
                  <c:x val="6.8376068376068376E-3"/>
                  <c:y val="9.873617693522907E-2"/>
                </c:manualLayout>
              </c:layout>
              <c:tx>
                <c:rich>
                  <a:bodyPr/>
                  <a:lstStyle/>
                  <a:p>
                    <a:r>
                      <a:rPr lang="en-US" sz="1200" b="1">
                        <a:solidFill>
                          <a:schemeClr val="bg1"/>
                        </a:solidFill>
                      </a:rPr>
                      <a:t>68%</a:t>
                    </a:r>
                    <a:endParaRPr lang="en-US" b="1">
                      <a:solidFill>
                        <a:schemeClr val="bg1"/>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3AD7-4457-81B7-7F18A86546B6}"/>
                </c:ext>
              </c:extLst>
            </c:dLbl>
            <c:dLbl>
              <c:idx val="4"/>
              <c:layout>
                <c:manualLayout>
                  <c:x val="0"/>
                  <c:y val="0.11392855926181879"/>
                </c:manualLayout>
              </c:layout>
              <c:tx>
                <c:rich>
                  <a:bodyPr/>
                  <a:lstStyle/>
                  <a:p>
                    <a:r>
                      <a:rPr lang="en-US" sz="1800" b="1" dirty="0" smtClean="0">
                        <a:solidFill>
                          <a:schemeClr val="bg1"/>
                        </a:solidFill>
                      </a:rPr>
                      <a:t>57%</a:t>
                    </a:r>
                    <a:endParaRPr lang="en-US" sz="2800" b="1" dirty="0">
                      <a:solidFill>
                        <a:schemeClr val="bg1"/>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3AD7-4457-81B7-7F18A86546B6}"/>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SAGE!$J$4:$J$8</c:f>
              <c:strCache>
                <c:ptCount val="5"/>
                <c:pt idx="0">
                  <c:v>Medical consultation</c:v>
                </c:pt>
                <c:pt idx="1">
                  <c:v>Vaccination</c:v>
                </c:pt>
                <c:pt idx="2">
                  <c:v>Healthy child visit</c:v>
                </c:pt>
                <c:pt idx="3">
                  <c:v>Accompanying</c:v>
                </c:pt>
                <c:pt idx="4">
                  <c:v>All reasons</c:v>
                </c:pt>
              </c:strCache>
            </c:strRef>
          </c:cat>
          <c:val>
            <c:numRef>
              <c:f>SAGE!$K$4:$K$8</c:f>
              <c:numCache>
                <c:formatCode>0%</c:formatCode>
                <c:ptCount val="5"/>
                <c:pt idx="0">
                  <c:v>0.67</c:v>
                </c:pt>
                <c:pt idx="1">
                  <c:v>0.23</c:v>
                </c:pt>
                <c:pt idx="2">
                  <c:v>0.63</c:v>
                </c:pt>
                <c:pt idx="3">
                  <c:v>0.68</c:v>
                </c:pt>
                <c:pt idx="4">
                  <c:v>0.57999999999999996</c:v>
                </c:pt>
              </c:numCache>
            </c:numRef>
          </c:val>
          <c:extLst xmlns:c16r2="http://schemas.microsoft.com/office/drawing/2015/06/chart">
            <c:ext xmlns:c16="http://schemas.microsoft.com/office/drawing/2014/chart" uri="{C3380CC4-5D6E-409C-BE32-E72D297353CC}">
              <c16:uniqueId val="{0000000A-3AD7-4457-81B7-7F18A86546B6}"/>
            </c:ext>
          </c:extLst>
        </c:ser>
        <c:dLbls>
          <c:showLegendKey val="0"/>
          <c:showVal val="0"/>
          <c:showCatName val="0"/>
          <c:showSerName val="0"/>
          <c:showPercent val="0"/>
          <c:showBubbleSize val="0"/>
        </c:dLbls>
        <c:gapWidth val="23"/>
        <c:overlap val="33"/>
        <c:axId val="242715264"/>
        <c:axId val="242729344"/>
      </c:barChart>
      <c:catAx>
        <c:axId val="242715264"/>
        <c:scaling>
          <c:orientation val="minMax"/>
        </c:scaling>
        <c:delete val="0"/>
        <c:axPos val="b"/>
        <c:numFmt formatCode="General" sourceLinked="0"/>
        <c:majorTickMark val="out"/>
        <c:minorTickMark val="none"/>
        <c:tickLblPos val="nextTo"/>
        <c:txPr>
          <a:bodyPr/>
          <a:lstStyle/>
          <a:p>
            <a:pPr>
              <a:defRPr sz="950" b="1" i="0" baseline="0"/>
            </a:pPr>
            <a:endParaRPr lang="en-US"/>
          </a:p>
        </c:txPr>
        <c:crossAx val="242729344"/>
        <c:crosses val="autoZero"/>
        <c:auto val="1"/>
        <c:lblAlgn val="ctr"/>
        <c:lblOffset val="100"/>
        <c:noMultiLvlLbl val="0"/>
      </c:catAx>
      <c:valAx>
        <c:axId val="242729344"/>
        <c:scaling>
          <c:orientation val="minMax"/>
          <c:max val="1"/>
        </c:scaling>
        <c:delete val="0"/>
        <c:axPos val="l"/>
        <c:majorGridlines/>
        <c:numFmt formatCode="0%" sourceLinked="1"/>
        <c:majorTickMark val="out"/>
        <c:minorTickMark val="none"/>
        <c:tickLblPos val="nextTo"/>
        <c:txPr>
          <a:bodyPr/>
          <a:lstStyle/>
          <a:p>
            <a:pPr>
              <a:defRPr b="1" i="0" baseline="0"/>
            </a:pPr>
            <a:endParaRPr lang="en-US"/>
          </a:p>
        </c:txPr>
        <c:crossAx val="242715264"/>
        <c:crosses val="autoZero"/>
        <c:crossBetween val="between"/>
      </c:valAx>
    </c:plotArea>
    <c:plotVisOnly val="1"/>
    <c:dispBlanksAs val="gap"/>
    <c:showDLblsOverMax val="0"/>
  </c:chart>
  <c:spPr>
    <a:ln>
      <a:solidFill>
        <a:schemeClr val="tx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992838758656402E-2"/>
          <c:y val="0.12694246805128101"/>
          <c:w val="0.94677223364070695"/>
          <c:h val="0.64879939005212295"/>
        </c:manualLayout>
      </c:layout>
      <c:barChart>
        <c:barDir val="col"/>
        <c:grouping val="clustered"/>
        <c:varyColors val="0"/>
        <c:ser>
          <c:idx val="0"/>
          <c:order val="0"/>
          <c:tx>
            <c:strRef>
              <c:f>Feuil8!$M$29:$N$29</c:f>
              <c:strCache>
                <c:ptCount val="1"/>
                <c:pt idx="0">
                  <c:v>Ndjamena Nord 2016</c:v>
                </c:pt>
              </c:strCache>
            </c:strRef>
          </c:tx>
          <c:spPr>
            <a:solidFill>
              <a:schemeClr val="bg2">
                <a:lumMod val="10000"/>
              </a:schemeClr>
            </a:solidFill>
          </c:spPr>
          <c:invertIfNegative val="0"/>
          <c:cat>
            <c:multiLvlStrRef>
              <c:f>Feuil8!$O$19:$Z$20</c:f>
              <c:multiLvlStrCache>
                <c:ptCount val="12"/>
                <c:lvl>
                  <c:pt idx="0">
                    <c:v>Penta 1</c:v>
                  </c:pt>
                  <c:pt idx="1">
                    <c:v>Penta 3</c:v>
                  </c:pt>
                  <c:pt idx="2">
                    <c:v>VAR</c:v>
                  </c:pt>
                  <c:pt idx="3">
                    <c:v>Penta 1</c:v>
                  </c:pt>
                  <c:pt idx="4">
                    <c:v>Penta 3</c:v>
                  </c:pt>
                  <c:pt idx="5">
                    <c:v>VAR</c:v>
                  </c:pt>
                  <c:pt idx="6">
                    <c:v>Penta 1</c:v>
                  </c:pt>
                  <c:pt idx="7">
                    <c:v>Penta 3</c:v>
                  </c:pt>
                  <c:pt idx="8">
                    <c:v>VAR</c:v>
                  </c:pt>
                  <c:pt idx="9">
                    <c:v>Penta 1</c:v>
                  </c:pt>
                  <c:pt idx="10">
                    <c:v>Penta 3</c:v>
                  </c:pt>
                  <c:pt idx="11">
                    <c:v>VAR</c:v>
                  </c:pt>
                </c:lvl>
                <c:lvl>
                  <c:pt idx="0">
                    <c:v>Mai</c:v>
                  </c:pt>
                  <c:pt idx="3">
                    <c:v>Juin</c:v>
                  </c:pt>
                  <c:pt idx="6">
                    <c:v>Juillet</c:v>
                  </c:pt>
                  <c:pt idx="9">
                    <c:v>Aout</c:v>
                  </c:pt>
                </c:lvl>
              </c:multiLvlStrCache>
            </c:multiLvlStrRef>
          </c:cat>
          <c:val>
            <c:numRef>
              <c:f>Feuil8!$O$29:$Z$29</c:f>
              <c:numCache>
                <c:formatCode>General</c:formatCode>
                <c:ptCount val="12"/>
                <c:pt idx="0">
                  <c:v>647</c:v>
                </c:pt>
                <c:pt idx="1">
                  <c:v>610</c:v>
                </c:pt>
                <c:pt idx="2">
                  <c:v>607</c:v>
                </c:pt>
                <c:pt idx="3">
                  <c:v>716</c:v>
                </c:pt>
                <c:pt idx="4">
                  <c:v>691</c:v>
                </c:pt>
                <c:pt idx="5">
                  <c:v>649</c:v>
                </c:pt>
                <c:pt idx="6">
                  <c:v>698</c:v>
                </c:pt>
                <c:pt idx="7">
                  <c:v>653</c:v>
                </c:pt>
                <c:pt idx="8">
                  <c:v>636</c:v>
                </c:pt>
                <c:pt idx="9">
                  <c:v>702</c:v>
                </c:pt>
                <c:pt idx="10">
                  <c:v>656</c:v>
                </c:pt>
                <c:pt idx="11">
                  <c:v>620</c:v>
                </c:pt>
              </c:numCache>
            </c:numRef>
          </c:val>
        </c:ser>
        <c:ser>
          <c:idx val="1"/>
          <c:order val="1"/>
          <c:tx>
            <c:strRef>
              <c:f>Feuil8!$M$30:$N$30</c:f>
              <c:strCache>
                <c:ptCount val="1"/>
                <c:pt idx="0">
                  <c:v>Ndjamena Nord 2017</c:v>
                </c:pt>
              </c:strCache>
            </c:strRef>
          </c:tx>
          <c:spPr>
            <a:solidFill>
              <a:schemeClr val="accent2">
                <a:lumMod val="50000"/>
              </a:schemeClr>
            </a:solidFill>
          </c:spPr>
          <c:invertIfNegative val="0"/>
          <c:cat>
            <c:multiLvlStrRef>
              <c:f>Feuil8!$O$19:$Z$20</c:f>
              <c:multiLvlStrCache>
                <c:ptCount val="12"/>
                <c:lvl>
                  <c:pt idx="0">
                    <c:v>Penta 1</c:v>
                  </c:pt>
                  <c:pt idx="1">
                    <c:v>Penta 3</c:v>
                  </c:pt>
                  <c:pt idx="2">
                    <c:v>VAR</c:v>
                  </c:pt>
                  <c:pt idx="3">
                    <c:v>Penta 1</c:v>
                  </c:pt>
                  <c:pt idx="4">
                    <c:v>Penta 3</c:v>
                  </c:pt>
                  <c:pt idx="5">
                    <c:v>VAR</c:v>
                  </c:pt>
                  <c:pt idx="6">
                    <c:v>Penta 1</c:v>
                  </c:pt>
                  <c:pt idx="7">
                    <c:v>Penta 3</c:v>
                  </c:pt>
                  <c:pt idx="8">
                    <c:v>VAR</c:v>
                  </c:pt>
                  <c:pt idx="9">
                    <c:v>Penta 1</c:v>
                  </c:pt>
                  <c:pt idx="10">
                    <c:v>Penta 3</c:v>
                  </c:pt>
                  <c:pt idx="11">
                    <c:v>VAR</c:v>
                  </c:pt>
                </c:lvl>
                <c:lvl>
                  <c:pt idx="0">
                    <c:v>Mai</c:v>
                  </c:pt>
                  <c:pt idx="3">
                    <c:v>Juin</c:v>
                  </c:pt>
                  <c:pt idx="6">
                    <c:v>Juillet</c:v>
                  </c:pt>
                  <c:pt idx="9">
                    <c:v>Aout</c:v>
                  </c:pt>
                </c:lvl>
              </c:multiLvlStrCache>
            </c:multiLvlStrRef>
          </c:cat>
          <c:val>
            <c:numRef>
              <c:f>Feuil8!$O$30:$Z$30</c:f>
              <c:numCache>
                <c:formatCode>General</c:formatCode>
                <c:ptCount val="12"/>
                <c:pt idx="0">
                  <c:v>591</c:v>
                </c:pt>
                <c:pt idx="1">
                  <c:v>765</c:v>
                </c:pt>
                <c:pt idx="2">
                  <c:v>690</c:v>
                </c:pt>
                <c:pt idx="3">
                  <c:v>849</c:v>
                </c:pt>
                <c:pt idx="4">
                  <c:v>789</c:v>
                </c:pt>
                <c:pt idx="5">
                  <c:v>784</c:v>
                </c:pt>
                <c:pt idx="6">
                  <c:v>962</c:v>
                </c:pt>
                <c:pt idx="7">
                  <c:v>902</c:v>
                </c:pt>
                <c:pt idx="8">
                  <c:v>944</c:v>
                </c:pt>
                <c:pt idx="9">
                  <c:v>1017</c:v>
                </c:pt>
                <c:pt idx="10">
                  <c:v>941</c:v>
                </c:pt>
                <c:pt idx="11">
                  <c:v>942</c:v>
                </c:pt>
              </c:numCache>
            </c:numRef>
          </c:val>
        </c:ser>
        <c:dLbls>
          <c:showLegendKey val="0"/>
          <c:showVal val="0"/>
          <c:showCatName val="0"/>
          <c:showSerName val="0"/>
          <c:showPercent val="0"/>
          <c:showBubbleSize val="0"/>
        </c:dLbls>
        <c:gapWidth val="150"/>
        <c:axId val="217019520"/>
        <c:axId val="217021056"/>
      </c:barChart>
      <c:catAx>
        <c:axId val="217019520"/>
        <c:scaling>
          <c:orientation val="minMax"/>
        </c:scaling>
        <c:delete val="0"/>
        <c:axPos val="b"/>
        <c:numFmt formatCode="General" sourceLinked="0"/>
        <c:majorTickMark val="out"/>
        <c:minorTickMark val="none"/>
        <c:tickLblPos val="nextTo"/>
        <c:txPr>
          <a:bodyPr/>
          <a:lstStyle/>
          <a:p>
            <a:pPr>
              <a:defRPr b="1"/>
            </a:pPr>
            <a:endParaRPr lang="en-US"/>
          </a:p>
        </c:txPr>
        <c:crossAx val="217021056"/>
        <c:crosses val="autoZero"/>
        <c:auto val="1"/>
        <c:lblAlgn val="ctr"/>
        <c:lblOffset val="100"/>
        <c:noMultiLvlLbl val="0"/>
      </c:catAx>
      <c:valAx>
        <c:axId val="217021056"/>
        <c:scaling>
          <c:orientation val="minMax"/>
        </c:scaling>
        <c:delete val="0"/>
        <c:axPos val="l"/>
        <c:majorGridlines/>
        <c:numFmt formatCode="General" sourceLinked="1"/>
        <c:majorTickMark val="out"/>
        <c:minorTickMark val="none"/>
        <c:tickLblPos val="nextTo"/>
        <c:crossAx val="217019520"/>
        <c:crosses val="autoZero"/>
        <c:crossBetween val="between"/>
      </c:valAx>
    </c:plotArea>
    <c:legend>
      <c:legendPos val="r"/>
      <c:layout>
        <c:manualLayout>
          <c:xMode val="edge"/>
          <c:yMode val="edge"/>
          <c:x val="1.7976011924601E-2"/>
          <c:y val="1.53995017767979E-2"/>
          <c:w val="0.56461666296337498"/>
          <c:h val="6.996601316598630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9C841-A7E4-43D9-AD21-282E92EAC194}" type="doc">
      <dgm:prSet loTypeId="urn:microsoft.com/office/officeart/2009/3/layout/HorizontalOrganizationChart" loCatId="hierarchy" qsTypeId="urn:microsoft.com/office/officeart/2005/8/quickstyle/simple2" qsCatId="simple" csTypeId="urn:microsoft.com/office/officeart/2005/8/colors/accent0_3" csCatId="mainScheme" phldr="1"/>
      <dgm:spPr/>
      <dgm:t>
        <a:bodyPr/>
        <a:lstStyle/>
        <a:p>
          <a:endParaRPr lang="en-US"/>
        </a:p>
      </dgm:t>
    </dgm:pt>
    <dgm:pt modelId="{785F58FF-68C8-458C-B94C-63BC7BBEC3F0}">
      <dgm:prSet phldrT="[Text]" custT="1"/>
      <dgm:spPr/>
      <dgm:t>
        <a:bodyPr/>
        <a:lstStyle/>
        <a:p>
          <a:r>
            <a:rPr lang="en-US" sz="1200" dirty="0" smtClean="0">
              <a:latin typeface="Arial" panose="020B0604020202020204" pitchFamily="34" charset="0"/>
              <a:cs typeface="Arial" panose="020B0604020202020204" pitchFamily="34" charset="0"/>
            </a:rPr>
            <a:t>Study population</a:t>
          </a:r>
        </a:p>
        <a:p>
          <a:r>
            <a:rPr lang="en-US" sz="1200" b="1" dirty="0" smtClean="0">
              <a:latin typeface="Arial" panose="020B0604020202020204" pitchFamily="34" charset="0"/>
              <a:cs typeface="Arial" panose="020B0604020202020204" pitchFamily="34" charset="0"/>
            </a:rPr>
            <a:t>599</a:t>
          </a:r>
          <a:endParaRPr lang="en-US" sz="1200" b="1" dirty="0">
            <a:latin typeface="Arial" panose="020B0604020202020204" pitchFamily="34" charset="0"/>
            <a:cs typeface="Arial" panose="020B0604020202020204" pitchFamily="34" charset="0"/>
          </a:endParaRPr>
        </a:p>
      </dgm:t>
    </dgm:pt>
    <dgm:pt modelId="{12F2FB39-3525-461A-BBFE-6A76DC2B6B8E}" type="parTrans" cxnId="{F595D1FC-C0C9-422E-9309-FC05413D446F}">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0379DACF-2855-4A78-A7D6-7AE2EA56D643}" type="sibTrans" cxnId="{F595D1FC-C0C9-422E-9309-FC05413D446F}">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9929AB9D-4834-4974-A16A-D53118E1A3BA}">
      <dgm:prSet phldrT="[Text]" custT="1"/>
      <dgm:spPr/>
      <dgm:t>
        <a:bodyPr/>
        <a:lstStyle/>
        <a:p>
          <a:pPr>
            <a:spcAft>
              <a:spcPts val="0"/>
            </a:spcAft>
          </a:pPr>
          <a:r>
            <a:rPr lang="en-US" sz="1200" b="0" i="0" u="none" dirty="0" smtClean="0">
              <a:latin typeface="Arial" panose="020B0604020202020204" pitchFamily="34" charset="0"/>
              <a:cs typeface="Arial" panose="020B0604020202020204" pitchFamily="34" charset="0"/>
            </a:rPr>
            <a:t>Ineligible</a:t>
          </a:r>
        </a:p>
        <a:p>
          <a:pPr>
            <a:spcAft>
              <a:spcPts val="0"/>
            </a:spcAft>
          </a:pPr>
          <a:endParaRPr lang="en-US" sz="1200" b="0" i="0" u="none" dirty="0" smtClean="0">
            <a:latin typeface="Arial" panose="020B0604020202020204" pitchFamily="34" charset="0"/>
            <a:cs typeface="Arial" panose="020B0604020202020204" pitchFamily="34" charset="0"/>
          </a:endParaRPr>
        </a:p>
        <a:p>
          <a:pPr>
            <a:spcAft>
              <a:spcPct val="35000"/>
            </a:spcAft>
          </a:pPr>
          <a:r>
            <a:rPr lang="en-US" sz="1200" b="1" dirty="0" smtClean="0">
              <a:latin typeface="Arial" panose="020B0604020202020204" pitchFamily="34" charset="0"/>
              <a:cs typeface="Arial" panose="020B0604020202020204" pitchFamily="34" charset="0"/>
            </a:rPr>
            <a:t>19</a:t>
          </a:r>
        </a:p>
      </dgm:t>
    </dgm:pt>
    <dgm:pt modelId="{1CED71AA-BBAD-4582-A5C6-89156121F329}" type="parTrans" cxnId="{95A8B15E-9BA5-4681-8A56-B6F94F7ED7C5}">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6343E0DE-763A-4891-B9DF-B22D42CDE3A0}" type="sibTrans" cxnId="{95A8B15E-9BA5-4681-8A56-B6F94F7ED7C5}">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D1647E4C-81C6-42AC-BCC5-1F0BCE84472B}">
      <dgm:prSet phldrT="[Text]" custT="1"/>
      <dgm:spPr/>
      <dgm:t>
        <a:bodyPr/>
        <a:lstStyle/>
        <a:p>
          <a:r>
            <a:rPr lang="en-US" sz="1200" smtClean="0">
              <a:latin typeface="Arial" panose="020B0604020202020204" pitchFamily="34" charset="0"/>
              <a:cs typeface="Arial" panose="020B0604020202020204" pitchFamily="34" charset="0"/>
            </a:rPr>
            <a:t>Vaccination dates documented</a:t>
          </a:r>
        </a:p>
        <a:p>
          <a:r>
            <a:rPr lang="en-US" sz="1200" b="1" smtClean="0">
              <a:latin typeface="Arial" panose="020B0604020202020204" pitchFamily="34" charset="0"/>
              <a:cs typeface="Arial" panose="020B0604020202020204" pitchFamily="34" charset="0"/>
            </a:rPr>
            <a:t>546</a:t>
          </a:r>
          <a:endParaRPr lang="en-US" sz="1200" b="1" dirty="0" smtClean="0">
            <a:latin typeface="Arial" panose="020B0604020202020204" pitchFamily="34" charset="0"/>
            <a:cs typeface="Arial" panose="020B0604020202020204" pitchFamily="34" charset="0"/>
          </a:endParaRPr>
        </a:p>
      </dgm:t>
    </dgm:pt>
    <dgm:pt modelId="{7D2F015C-728B-4F60-9949-E9948F0B0BCE}" type="parTrans" cxnId="{FFECB651-B85C-4D63-A6B4-3546A4662242}">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84E25202-BBD6-466B-802C-F6F4A7B44F2E}" type="sibTrans" cxnId="{FFECB651-B85C-4D63-A6B4-3546A4662242}">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DED3CD27-7399-40E2-977D-AC3368050A30}">
      <dgm:prSet phldrT="[Text]" custT="1"/>
      <dgm:spPr/>
      <dgm:t>
        <a:bodyPr/>
        <a:lstStyle/>
        <a:p>
          <a:r>
            <a:rPr lang="en-US" sz="1200" b="0" i="0" u="none" smtClean="0">
              <a:latin typeface="Arial" panose="020B0604020202020204" pitchFamily="34" charset="0"/>
              <a:cs typeface="Arial" panose="020B0604020202020204" pitchFamily="34" charset="0"/>
            </a:rPr>
            <a:t>Vaccination dates missing</a:t>
          </a:r>
        </a:p>
        <a:p>
          <a:r>
            <a:rPr lang="en-US" sz="1200" b="1" smtClean="0">
              <a:latin typeface="Arial" panose="020B0604020202020204" pitchFamily="34" charset="0"/>
              <a:cs typeface="Arial" panose="020B0604020202020204" pitchFamily="34" charset="0"/>
            </a:rPr>
            <a:t>34</a:t>
          </a:r>
          <a:endParaRPr lang="en-US" sz="1200" b="1" dirty="0">
            <a:latin typeface="Arial" panose="020B0604020202020204" pitchFamily="34" charset="0"/>
            <a:cs typeface="Arial" panose="020B0604020202020204" pitchFamily="34" charset="0"/>
          </a:endParaRPr>
        </a:p>
      </dgm:t>
    </dgm:pt>
    <dgm:pt modelId="{00619B04-5962-41AA-9058-3BABB2AF0D5B}" type="parTrans" cxnId="{B0779B2D-1B58-4ADD-96B2-B722FE370FF8}">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57259890-E420-4D7B-B1F8-AD0187DFCABA}" type="sibTrans" cxnId="{B0779B2D-1B58-4ADD-96B2-B722FE370FF8}">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AC44E4AE-6D5D-41E6-9BE9-423C5CC1F209}">
      <dgm:prSet custT="1"/>
      <dgm:spPr/>
      <dgm:t>
        <a:bodyPr/>
        <a:lstStyle/>
        <a:p>
          <a:r>
            <a:rPr lang="en-US" sz="1200" smtClean="0">
              <a:latin typeface="Arial" panose="020B0604020202020204" pitchFamily="34" charset="0"/>
              <a:cs typeface="Arial" panose="020B0604020202020204" pitchFamily="34" charset="0"/>
            </a:rPr>
            <a:t>Up-to-date at start of visit</a:t>
          </a:r>
        </a:p>
        <a:p>
          <a:r>
            <a:rPr lang="en-US" sz="1200" b="1" smtClean="0">
              <a:latin typeface="Arial" panose="020B0604020202020204" pitchFamily="34" charset="0"/>
              <a:cs typeface="Arial" panose="020B0604020202020204" pitchFamily="34" charset="0"/>
            </a:rPr>
            <a:t>276</a:t>
          </a:r>
          <a:endParaRPr lang="en-US" sz="1200" b="1" dirty="0">
            <a:latin typeface="Arial" panose="020B0604020202020204" pitchFamily="34" charset="0"/>
            <a:cs typeface="Arial" panose="020B0604020202020204" pitchFamily="34" charset="0"/>
          </a:endParaRPr>
        </a:p>
      </dgm:t>
    </dgm:pt>
    <dgm:pt modelId="{F77F61A7-A8A5-4DA5-8F39-2886C1457A63}" type="parTrans" cxnId="{879FFA44-296A-4A3E-A175-67276DC0055B}">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C337D701-F3D4-465B-9930-8B0AE8CE54BB}" type="sibTrans" cxnId="{879FFA44-296A-4A3E-A175-67276DC0055B}">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2EA24607-E75D-4B27-A622-275257979937}">
      <dgm:prSet custT="1"/>
      <dgm:spPr/>
      <dgm:t>
        <a:bodyPr/>
        <a:lstStyle/>
        <a:p>
          <a:r>
            <a:rPr lang="en-US" sz="1200" smtClean="0">
              <a:latin typeface="Arial" panose="020B0604020202020204" pitchFamily="34" charset="0"/>
              <a:cs typeface="Arial" panose="020B0604020202020204" pitchFamily="34" charset="0"/>
            </a:rPr>
            <a:t>Not up-to-date </a:t>
          </a:r>
          <a:r>
            <a:rPr lang="en-US" sz="1200" b="1" smtClean="0">
              <a:latin typeface="Arial" panose="020B0604020202020204" pitchFamily="34" charset="0"/>
              <a:cs typeface="Arial" panose="020B0604020202020204" pitchFamily="34" charset="0"/>
            </a:rPr>
            <a:t>270</a:t>
          </a:r>
          <a:endParaRPr lang="en-US" sz="1200" b="1" dirty="0">
            <a:latin typeface="Arial" panose="020B0604020202020204" pitchFamily="34" charset="0"/>
            <a:cs typeface="Arial" panose="020B0604020202020204" pitchFamily="34" charset="0"/>
          </a:endParaRPr>
        </a:p>
      </dgm:t>
    </dgm:pt>
    <dgm:pt modelId="{977CE0EC-3F32-4772-95B3-08B81C831132}" type="parTrans" cxnId="{19C3C81E-672C-4F4B-8F69-73DB77DBB5B1}">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6E1D114D-73DC-4335-A5E7-BC75196AFF02}" type="sibTrans" cxnId="{19C3C81E-672C-4F4B-8F69-73DB77DBB5B1}">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E24486ED-1C27-4393-A21F-DC117FA2BB20}">
      <dgm:prSet custT="1"/>
      <dgm:spPr/>
      <dgm:t>
        <a:bodyPr/>
        <a:lstStyle/>
        <a:p>
          <a:r>
            <a:rPr lang="en-US" sz="1200" smtClean="0">
              <a:latin typeface="Arial" panose="020B0604020202020204" pitchFamily="34" charset="0"/>
              <a:cs typeface="Arial" panose="020B0604020202020204" pitchFamily="34" charset="0"/>
            </a:rPr>
            <a:t>Valid contra-indications</a:t>
          </a:r>
        </a:p>
        <a:p>
          <a:r>
            <a:rPr lang="en-US" sz="1200" b="1" smtClean="0">
              <a:latin typeface="Arial" panose="020B0604020202020204" pitchFamily="34" charset="0"/>
              <a:cs typeface="Arial" panose="020B0604020202020204" pitchFamily="34" charset="0"/>
            </a:rPr>
            <a:t>0</a:t>
          </a:r>
          <a:endParaRPr lang="en-US" sz="1200" b="1" dirty="0">
            <a:latin typeface="Arial" panose="020B0604020202020204" pitchFamily="34" charset="0"/>
            <a:cs typeface="Arial" panose="020B0604020202020204" pitchFamily="34" charset="0"/>
          </a:endParaRPr>
        </a:p>
      </dgm:t>
    </dgm:pt>
    <dgm:pt modelId="{F7420665-EAA5-40BD-8409-6929AF523E09}" type="parTrans" cxnId="{E18C067C-5F44-4505-9EB8-E7135906EE2E}">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AF0ACB0C-FD88-4F98-9876-C74F24B1712C}" type="sibTrans" cxnId="{E18C067C-5F44-4505-9EB8-E7135906EE2E}">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727154DF-601B-4044-B1D5-1C6805D3C60F}">
      <dgm:prSet custT="1"/>
      <dgm:spPr/>
      <dgm:t>
        <a:bodyPr/>
        <a:lstStyle/>
        <a:p>
          <a:r>
            <a:rPr lang="en-US" sz="1200" dirty="0" smtClean="0">
              <a:latin typeface="Arial" panose="020B0604020202020204" pitchFamily="34" charset="0"/>
              <a:cs typeface="Arial" panose="020B0604020202020204" pitchFamily="34" charset="0"/>
            </a:rPr>
            <a:t>No contra-indications </a:t>
          </a:r>
        </a:p>
        <a:p>
          <a:r>
            <a:rPr lang="en-US" sz="1200" b="1" dirty="0" smtClean="0">
              <a:latin typeface="Arial" panose="020B0604020202020204" pitchFamily="34" charset="0"/>
              <a:cs typeface="Arial" panose="020B0604020202020204" pitchFamily="34" charset="0"/>
            </a:rPr>
            <a:t>270</a:t>
          </a:r>
          <a:endParaRPr lang="en-US" sz="1200" b="1" dirty="0">
            <a:latin typeface="Arial" panose="020B0604020202020204" pitchFamily="34" charset="0"/>
            <a:cs typeface="Arial" panose="020B0604020202020204" pitchFamily="34" charset="0"/>
          </a:endParaRPr>
        </a:p>
      </dgm:t>
    </dgm:pt>
    <dgm:pt modelId="{3659DA15-D253-4125-9F0B-DE83F23A6C70}" type="parTrans" cxnId="{D068B595-F22E-48C2-A522-CB4BE775F3A6}">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F2EFF700-E792-4D95-8529-8EF25B5322BE}" type="sibTrans" cxnId="{D068B595-F22E-48C2-A522-CB4BE775F3A6}">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D156FD2C-2F42-43B1-BCD4-8245ACCA4DD4}">
      <dgm:prSet custT="1"/>
      <dgm:spPr/>
      <dgm:t>
        <a:bodyPr/>
        <a:lstStyle/>
        <a:p>
          <a:r>
            <a:rPr lang="en-US" sz="1200" smtClean="0">
              <a:latin typeface="Arial" panose="020B0604020202020204" pitchFamily="34" charset="0"/>
              <a:cs typeface="Arial" panose="020B0604020202020204" pitchFamily="34" charset="0"/>
            </a:rPr>
            <a:t>Received no vaccine during the visit</a:t>
          </a:r>
        </a:p>
        <a:p>
          <a:r>
            <a:rPr lang="en-US" sz="1200" b="1" smtClean="0">
              <a:latin typeface="Arial" panose="020B0604020202020204" pitchFamily="34" charset="0"/>
              <a:cs typeface="Arial" panose="020B0604020202020204" pitchFamily="34" charset="0"/>
            </a:rPr>
            <a:t>182</a:t>
          </a:r>
          <a:endParaRPr lang="en-US" sz="1200" b="1" dirty="0">
            <a:latin typeface="Arial" panose="020B0604020202020204" pitchFamily="34" charset="0"/>
            <a:cs typeface="Arial" panose="020B0604020202020204" pitchFamily="34" charset="0"/>
          </a:endParaRPr>
        </a:p>
      </dgm:t>
    </dgm:pt>
    <dgm:pt modelId="{754D12E2-495A-4A75-8664-FD203846550C}" type="parTrans" cxnId="{3ADA4A63-424C-458F-89A5-3F3071EB72EB}">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0285591E-5008-4CD4-9643-C3947BAD7B91}" type="sibTrans" cxnId="{3ADA4A63-424C-458F-89A5-3F3071EB72EB}">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2105D647-1076-4D93-94E5-A64C17D4D03C}">
      <dgm:prSet custT="1"/>
      <dgm:spPr/>
      <dgm:t>
        <a:bodyPr/>
        <a:lstStyle/>
        <a:p>
          <a:r>
            <a:rPr lang="en-US" sz="1200" smtClean="0">
              <a:latin typeface="Arial" panose="020B0604020202020204" pitchFamily="34" charset="0"/>
              <a:cs typeface="Arial" panose="020B0604020202020204" pitchFamily="34" charset="0"/>
            </a:rPr>
            <a:t>Received at least one vaccine</a:t>
          </a:r>
        </a:p>
        <a:p>
          <a:r>
            <a:rPr lang="en-US" sz="1200" b="1" smtClean="0">
              <a:latin typeface="Arial" panose="020B0604020202020204" pitchFamily="34" charset="0"/>
              <a:cs typeface="Arial" panose="020B0604020202020204" pitchFamily="34" charset="0"/>
            </a:rPr>
            <a:t>88</a:t>
          </a:r>
          <a:endParaRPr lang="en-US" sz="1200" b="1" dirty="0">
            <a:latin typeface="Arial" panose="020B0604020202020204" pitchFamily="34" charset="0"/>
            <a:cs typeface="Arial" panose="020B0604020202020204" pitchFamily="34" charset="0"/>
          </a:endParaRPr>
        </a:p>
      </dgm:t>
    </dgm:pt>
    <dgm:pt modelId="{9BEFB2E1-F51E-4C0E-A452-4B3F04AE9CDD}" type="parTrans" cxnId="{71FE4BF2-C5E3-4840-A2BA-D51B92B8772E}">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19EB38E8-CB9C-4FF4-BD54-ABD4EF4C862D}" type="sibTrans" cxnId="{71FE4BF2-C5E3-4840-A2BA-D51B92B8772E}">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AA51CB96-9A14-458B-ABE0-D6F83B15E1C7}">
      <dgm:prSet custT="1"/>
      <dgm:spPr/>
      <dgm:t>
        <a:bodyPr/>
        <a:lstStyle/>
        <a:p>
          <a:r>
            <a:rPr lang="en-US" sz="1200" smtClean="0">
              <a:latin typeface="Arial" panose="020B0604020202020204" pitchFamily="34" charset="0"/>
              <a:cs typeface="Arial" panose="020B0604020202020204" pitchFamily="34" charset="0"/>
            </a:rPr>
            <a:t>All eligible vaccines given</a:t>
          </a:r>
        </a:p>
        <a:p>
          <a:r>
            <a:rPr lang="en-US" sz="1200" b="1" smtClean="0">
              <a:latin typeface="Arial" panose="020B0604020202020204" pitchFamily="34" charset="0"/>
              <a:cs typeface="Arial" panose="020B0604020202020204" pitchFamily="34" charset="0"/>
            </a:rPr>
            <a:t>84</a:t>
          </a:r>
          <a:endParaRPr lang="en-US" sz="1200" b="1" dirty="0">
            <a:latin typeface="Arial" panose="020B0604020202020204" pitchFamily="34" charset="0"/>
            <a:cs typeface="Arial" panose="020B0604020202020204" pitchFamily="34" charset="0"/>
          </a:endParaRPr>
        </a:p>
      </dgm:t>
    </dgm:pt>
    <dgm:pt modelId="{3880879C-76F5-4519-B6CF-575A67897058}" type="parTrans" cxnId="{7EDBDB4E-F4EB-46D3-9CCA-CDC1202ABD93}">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D5A61934-DEDF-4507-8223-7F553FBE8ECA}" type="sibTrans" cxnId="{7EDBDB4E-F4EB-46D3-9CCA-CDC1202ABD93}">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EE4C14E8-3197-42B3-99F4-29C6830B6DEA}">
      <dgm:prSet custT="1"/>
      <dgm:spPr/>
      <dgm:t>
        <a:bodyPr/>
        <a:lstStyle/>
        <a:p>
          <a:r>
            <a:rPr lang="en-US" sz="1200" dirty="0" smtClean="0">
              <a:latin typeface="Arial" panose="020B0604020202020204" pitchFamily="34" charset="0"/>
              <a:cs typeface="Arial" panose="020B0604020202020204" pitchFamily="34" charset="0"/>
            </a:rPr>
            <a:t>Some eligible vaccines given but some still overdue</a:t>
          </a:r>
        </a:p>
        <a:p>
          <a:r>
            <a:rPr lang="en-US" sz="1200" b="1" dirty="0" smtClean="0">
              <a:latin typeface="Arial" panose="020B0604020202020204" pitchFamily="34" charset="0"/>
              <a:cs typeface="Arial" panose="020B0604020202020204" pitchFamily="34" charset="0"/>
            </a:rPr>
            <a:t>4</a:t>
          </a:r>
          <a:endParaRPr lang="en-US" sz="1200" b="1" dirty="0">
            <a:latin typeface="Arial" panose="020B0604020202020204" pitchFamily="34" charset="0"/>
            <a:cs typeface="Arial" panose="020B0604020202020204" pitchFamily="34" charset="0"/>
          </a:endParaRPr>
        </a:p>
      </dgm:t>
    </dgm:pt>
    <dgm:pt modelId="{A6D62B5C-5EC4-44E4-86B7-A36FFA5A6671}" type="parTrans" cxnId="{28D7158A-D629-43FD-A547-A99FFB3C1779}">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345E5017-23B1-41C6-B0CF-D020E2836D37}" type="sibTrans" cxnId="{28D7158A-D629-43FD-A547-A99FFB3C1779}">
      <dgm:prSet/>
      <dgm:spPr/>
      <dgm:t>
        <a:bodyPr/>
        <a:lstStyle/>
        <a:p>
          <a:endParaRPr lang="en-US" sz="1200">
            <a:solidFill>
              <a:schemeClr val="bg2">
                <a:lumMod val="25000"/>
              </a:schemeClr>
            </a:solidFill>
            <a:latin typeface="Arial" panose="020B0604020202020204" pitchFamily="34" charset="0"/>
            <a:cs typeface="Arial" panose="020B0604020202020204" pitchFamily="34" charset="0"/>
          </a:endParaRPr>
        </a:p>
      </dgm:t>
    </dgm:pt>
    <dgm:pt modelId="{945A8D96-F97E-49C8-BC33-0DC3D51FB4D3}">
      <dgm:prSet phldrT="[Text]" custT="1"/>
      <dgm:spPr/>
      <dgm:t>
        <a:bodyPr/>
        <a:lstStyle/>
        <a:p>
          <a:pPr>
            <a:spcAft>
              <a:spcPts val="0"/>
            </a:spcAft>
          </a:pPr>
          <a:r>
            <a:rPr lang="en-US" sz="1200" dirty="0" smtClean="0">
              <a:latin typeface="Arial" panose="020B0604020202020204" pitchFamily="34" charset="0"/>
              <a:cs typeface="Arial" panose="020B0604020202020204" pitchFamily="34" charset="0"/>
            </a:rPr>
            <a:t>Eligible</a:t>
          </a:r>
        </a:p>
        <a:p>
          <a:pPr>
            <a:spcAft>
              <a:spcPts val="0"/>
            </a:spcAft>
          </a:pPr>
          <a:endParaRPr lang="en-US" sz="1200" dirty="0" smtClean="0">
            <a:latin typeface="Arial" panose="020B0604020202020204" pitchFamily="34" charset="0"/>
            <a:cs typeface="Arial" panose="020B0604020202020204" pitchFamily="34" charset="0"/>
          </a:endParaRPr>
        </a:p>
        <a:p>
          <a:pPr>
            <a:spcAft>
              <a:spcPts val="0"/>
            </a:spcAft>
          </a:pPr>
          <a:r>
            <a:rPr lang="en-US" sz="1200" b="1" dirty="0" smtClean="0">
              <a:latin typeface="Arial" panose="020B0604020202020204" pitchFamily="34" charset="0"/>
              <a:cs typeface="Arial" panose="020B0604020202020204" pitchFamily="34" charset="0"/>
            </a:rPr>
            <a:t>580</a:t>
          </a:r>
        </a:p>
      </dgm:t>
    </dgm:pt>
    <dgm:pt modelId="{9871FB72-A07D-4126-A184-892E52BD3644}" type="parTrans" cxnId="{BCE20600-6878-4650-B2F9-1DB05E7C4534}">
      <dgm:prSet/>
      <dgm:spPr/>
      <dgm:t>
        <a:bodyPr/>
        <a:lstStyle/>
        <a:p>
          <a:endParaRPr lang="en-US" sz="1200">
            <a:solidFill>
              <a:schemeClr val="bg2">
                <a:lumMod val="25000"/>
              </a:schemeClr>
            </a:solidFill>
          </a:endParaRPr>
        </a:p>
      </dgm:t>
    </dgm:pt>
    <dgm:pt modelId="{1742F69E-8778-4680-AB2A-E437269F20EF}" type="sibTrans" cxnId="{BCE20600-6878-4650-B2F9-1DB05E7C4534}">
      <dgm:prSet/>
      <dgm:spPr/>
      <dgm:t>
        <a:bodyPr/>
        <a:lstStyle/>
        <a:p>
          <a:endParaRPr lang="en-US" sz="1200">
            <a:solidFill>
              <a:schemeClr val="bg2">
                <a:lumMod val="25000"/>
              </a:schemeClr>
            </a:solidFill>
          </a:endParaRPr>
        </a:p>
      </dgm:t>
    </dgm:pt>
    <dgm:pt modelId="{26BAAB2D-E269-4CB9-B5DA-6323B33C206F}" type="pres">
      <dgm:prSet presAssocID="{65A9C841-A7E4-43D9-AD21-282E92EAC194}" presName="hierChild1" presStyleCnt="0">
        <dgm:presLayoutVars>
          <dgm:orgChart val="1"/>
          <dgm:chPref val="1"/>
          <dgm:dir/>
          <dgm:animOne val="branch"/>
          <dgm:animLvl val="lvl"/>
          <dgm:resizeHandles/>
        </dgm:presLayoutVars>
      </dgm:prSet>
      <dgm:spPr/>
      <dgm:t>
        <a:bodyPr/>
        <a:lstStyle/>
        <a:p>
          <a:endParaRPr lang="en-US"/>
        </a:p>
      </dgm:t>
    </dgm:pt>
    <dgm:pt modelId="{3D0ABF41-C475-4B78-84C2-F77F3B44C533}" type="pres">
      <dgm:prSet presAssocID="{785F58FF-68C8-458C-B94C-63BC7BBEC3F0}" presName="hierRoot1" presStyleCnt="0">
        <dgm:presLayoutVars>
          <dgm:hierBranch val="init"/>
        </dgm:presLayoutVars>
      </dgm:prSet>
      <dgm:spPr/>
      <dgm:t>
        <a:bodyPr/>
        <a:lstStyle/>
        <a:p>
          <a:endParaRPr lang="en-US"/>
        </a:p>
      </dgm:t>
    </dgm:pt>
    <dgm:pt modelId="{E3D5A215-543A-4FAA-8D11-CF34DA3CABDA}" type="pres">
      <dgm:prSet presAssocID="{785F58FF-68C8-458C-B94C-63BC7BBEC3F0}" presName="rootComposite1" presStyleCnt="0"/>
      <dgm:spPr/>
      <dgm:t>
        <a:bodyPr/>
        <a:lstStyle/>
        <a:p>
          <a:endParaRPr lang="en-US"/>
        </a:p>
      </dgm:t>
    </dgm:pt>
    <dgm:pt modelId="{558ECBF1-845B-45DF-9E75-08DC7CBC39CC}" type="pres">
      <dgm:prSet presAssocID="{785F58FF-68C8-458C-B94C-63BC7BBEC3F0}" presName="rootText1" presStyleLbl="node0" presStyleIdx="0" presStyleCnt="1" custScaleX="103877" custScaleY="262848" custLinFactNeighborY="-9523">
        <dgm:presLayoutVars>
          <dgm:chPref val="3"/>
        </dgm:presLayoutVars>
      </dgm:prSet>
      <dgm:spPr/>
      <dgm:t>
        <a:bodyPr/>
        <a:lstStyle/>
        <a:p>
          <a:endParaRPr lang="en-US"/>
        </a:p>
      </dgm:t>
    </dgm:pt>
    <dgm:pt modelId="{EB971DC2-3957-4B4E-A23E-C471AC96EBB0}" type="pres">
      <dgm:prSet presAssocID="{785F58FF-68C8-458C-B94C-63BC7BBEC3F0}" presName="rootConnector1" presStyleLbl="node1" presStyleIdx="0" presStyleCnt="0"/>
      <dgm:spPr/>
      <dgm:t>
        <a:bodyPr/>
        <a:lstStyle/>
        <a:p>
          <a:endParaRPr lang="en-US"/>
        </a:p>
      </dgm:t>
    </dgm:pt>
    <dgm:pt modelId="{DD1F88DE-9096-403A-9051-493FFC9B70DE}" type="pres">
      <dgm:prSet presAssocID="{785F58FF-68C8-458C-B94C-63BC7BBEC3F0}" presName="hierChild2" presStyleCnt="0"/>
      <dgm:spPr/>
      <dgm:t>
        <a:bodyPr/>
        <a:lstStyle/>
        <a:p>
          <a:endParaRPr lang="en-US"/>
        </a:p>
      </dgm:t>
    </dgm:pt>
    <dgm:pt modelId="{4220CBFF-598A-4B6F-85BC-017276B83E4C}" type="pres">
      <dgm:prSet presAssocID="{1CED71AA-BBAD-4582-A5C6-89156121F329}" presName="Name64" presStyleLbl="parChTrans1D2" presStyleIdx="0" presStyleCnt="2"/>
      <dgm:spPr/>
      <dgm:t>
        <a:bodyPr/>
        <a:lstStyle/>
        <a:p>
          <a:endParaRPr lang="en-US"/>
        </a:p>
      </dgm:t>
    </dgm:pt>
    <dgm:pt modelId="{386D54A6-5881-4909-80B0-10BB2A98B7A1}" type="pres">
      <dgm:prSet presAssocID="{9929AB9D-4834-4974-A16A-D53118E1A3BA}" presName="hierRoot2" presStyleCnt="0">
        <dgm:presLayoutVars>
          <dgm:hierBranch val="init"/>
        </dgm:presLayoutVars>
      </dgm:prSet>
      <dgm:spPr/>
      <dgm:t>
        <a:bodyPr/>
        <a:lstStyle/>
        <a:p>
          <a:endParaRPr lang="en-US"/>
        </a:p>
      </dgm:t>
    </dgm:pt>
    <dgm:pt modelId="{80DC6E90-D464-44EA-BF87-6433DE08AAAA}" type="pres">
      <dgm:prSet presAssocID="{9929AB9D-4834-4974-A16A-D53118E1A3BA}" presName="rootComposite" presStyleCnt="0"/>
      <dgm:spPr/>
      <dgm:t>
        <a:bodyPr/>
        <a:lstStyle/>
        <a:p>
          <a:endParaRPr lang="en-US"/>
        </a:p>
      </dgm:t>
    </dgm:pt>
    <dgm:pt modelId="{9E55051F-3306-4C79-9FE3-9243860CCAEA}" type="pres">
      <dgm:prSet presAssocID="{9929AB9D-4834-4974-A16A-D53118E1A3BA}" presName="rootText" presStyleLbl="node2" presStyleIdx="0" presStyleCnt="2" custScaleX="103877" custScaleY="262848" custLinFactNeighborY="-9523">
        <dgm:presLayoutVars>
          <dgm:chPref val="3"/>
        </dgm:presLayoutVars>
      </dgm:prSet>
      <dgm:spPr/>
      <dgm:t>
        <a:bodyPr/>
        <a:lstStyle/>
        <a:p>
          <a:endParaRPr lang="en-US"/>
        </a:p>
      </dgm:t>
    </dgm:pt>
    <dgm:pt modelId="{FC23E6EA-0E60-43C7-9605-74A985BE71E8}" type="pres">
      <dgm:prSet presAssocID="{9929AB9D-4834-4974-A16A-D53118E1A3BA}" presName="rootConnector" presStyleLbl="node2" presStyleIdx="0" presStyleCnt="2"/>
      <dgm:spPr/>
      <dgm:t>
        <a:bodyPr/>
        <a:lstStyle/>
        <a:p>
          <a:endParaRPr lang="en-US"/>
        </a:p>
      </dgm:t>
    </dgm:pt>
    <dgm:pt modelId="{1012AE91-5DC1-4010-88D7-D14746AC64F1}" type="pres">
      <dgm:prSet presAssocID="{9929AB9D-4834-4974-A16A-D53118E1A3BA}" presName="hierChild4" presStyleCnt="0"/>
      <dgm:spPr/>
      <dgm:t>
        <a:bodyPr/>
        <a:lstStyle/>
        <a:p>
          <a:endParaRPr lang="en-US"/>
        </a:p>
      </dgm:t>
    </dgm:pt>
    <dgm:pt modelId="{0084C911-6683-4698-982F-2E5FB3FDC353}" type="pres">
      <dgm:prSet presAssocID="{9929AB9D-4834-4974-A16A-D53118E1A3BA}" presName="hierChild5" presStyleCnt="0"/>
      <dgm:spPr/>
      <dgm:t>
        <a:bodyPr/>
        <a:lstStyle/>
        <a:p>
          <a:endParaRPr lang="en-US"/>
        </a:p>
      </dgm:t>
    </dgm:pt>
    <dgm:pt modelId="{9BEB7F8D-0266-47A0-A235-5758FD643D15}" type="pres">
      <dgm:prSet presAssocID="{9871FB72-A07D-4126-A184-892E52BD3644}" presName="Name64" presStyleLbl="parChTrans1D2" presStyleIdx="1" presStyleCnt="2"/>
      <dgm:spPr/>
      <dgm:t>
        <a:bodyPr/>
        <a:lstStyle/>
        <a:p>
          <a:endParaRPr lang="en-US"/>
        </a:p>
      </dgm:t>
    </dgm:pt>
    <dgm:pt modelId="{0129B884-C545-4978-8CB5-817314DAECA1}" type="pres">
      <dgm:prSet presAssocID="{945A8D96-F97E-49C8-BC33-0DC3D51FB4D3}" presName="hierRoot2" presStyleCnt="0">
        <dgm:presLayoutVars>
          <dgm:hierBranch val="init"/>
        </dgm:presLayoutVars>
      </dgm:prSet>
      <dgm:spPr/>
      <dgm:t>
        <a:bodyPr/>
        <a:lstStyle/>
        <a:p>
          <a:endParaRPr lang="en-US"/>
        </a:p>
      </dgm:t>
    </dgm:pt>
    <dgm:pt modelId="{82BB6881-76AC-46E5-98D8-09D119AF8666}" type="pres">
      <dgm:prSet presAssocID="{945A8D96-F97E-49C8-BC33-0DC3D51FB4D3}" presName="rootComposite" presStyleCnt="0"/>
      <dgm:spPr/>
      <dgm:t>
        <a:bodyPr/>
        <a:lstStyle/>
        <a:p>
          <a:endParaRPr lang="en-US"/>
        </a:p>
      </dgm:t>
    </dgm:pt>
    <dgm:pt modelId="{956E9BE9-D680-49D1-8629-B0461367C1DC}" type="pres">
      <dgm:prSet presAssocID="{945A8D96-F97E-49C8-BC33-0DC3D51FB4D3}" presName="rootText" presStyleLbl="node2" presStyleIdx="1" presStyleCnt="2" custScaleX="103877" custScaleY="262848" custLinFactNeighborY="-9523">
        <dgm:presLayoutVars>
          <dgm:chPref val="3"/>
        </dgm:presLayoutVars>
      </dgm:prSet>
      <dgm:spPr/>
      <dgm:t>
        <a:bodyPr/>
        <a:lstStyle/>
        <a:p>
          <a:endParaRPr lang="en-US"/>
        </a:p>
      </dgm:t>
    </dgm:pt>
    <dgm:pt modelId="{CE7C4D25-1B9D-4F1B-8B2D-56195CB796DE}" type="pres">
      <dgm:prSet presAssocID="{945A8D96-F97E-49C8-BC33-0DC3D51FB4D3}" presName="rootConnector" presStyleLbl="node2" presStyleIdx="1" presStyleCnt="2"/>
      <dgm:spPr/>
      <dgm:t>
        <a:bodyPr/>
        <a:lstStyle/>
        <a:p>
          <a:endParaRPr lang="en-US"/>
        </a:p>
      </dgm:t>
    </dgm:pt>
    <dgm:pt modelId="{C05F2028-929C-4568-8A2E-CAF3DB5F5C4F}" type="pres">
      <dgm:prSet presAssocID="{945A8D96-F97E-49C8-BC33-0DC3D51FB4D3}" presName="hierChild4" presStyleCnt="0"/>
      <dgm:spPr/>
      <dgm:t>
        <a:bodyPr/>
        <a:lstStyle/>
        <a:p>
          <a:endParaRPr lang="en-US"/>
        </a:p>
      </dgm:t>
    </dgm:pt>
    <dgm:pt modelId="{9D9EF6BC-E7B9-466A-B013-7EDDC0DF2E4C}" type="pres">
      <dgm:prSet presAssocID="{00619B04-5962-41AA-9058-3BABB2AF0D5B}" presName="Name64" presStyleLbl="parChTrans1D3" presStyleIdx="0" presStyleCnt="2"/>
      <dgm:spPr/>
      <dgm:t>
        <a:bodyPr/>
        <a:lstStyle/>
        <a:p>
          <a:endParaRPr lang="en-US"/>
        </a:p>
      </dgm:t>
    </dgm:pt>
    <dgm:pt modelId="{1C35A99D-B4A6-4618-AE9C-058AD81CF152}" type="pres">
      <dgm:prSet presAssocID="{DED3CD27-7399-40E2-977D-AC3368050A30}" presName="hierRoot2" presStyleCnt="0">
        <dgm:presLayoutVars>
          <dgm:hierBranch val="init"/>
        </dgm:presLayoutVars>
      </dgm:prSet>
      <dgm:spPr/>
      <dgm:t>
        <a:bodyPr/>
        <a:lstStyle/>
        <a:p>
          <a:endParaRPr lang="en-US"/>
        </a:p>
      </dgm:t>
    </dgm:pt>
    <dgm:pt modelId="{77311B72-D44E-4637-82E7-DCA098574511}" type="pres">
      <dgm:prSet presAssocID="{DED3CD27-7399-40E2-977D-AC3368050A30}" presName="rootComposite" presStyleCnt="0"/>
      <dgm:spPr/>
      <dgm:t>
        <a:bodyPr/>
        <a:lstStyle/>
        <a:p>
          <a:endParaRPr lang="en-US"/>
        </a:p>
      </dgm:t>
    </dgm:pt>
    <dgm:pt modelId="{90A47687-0814-474D-95DE-6CC72B95E404}" type="pres">
      <dgm:prSet presAssocID="{DED3CD27-7399-40E2-977D-AC3368050A30}" presName="rootText" presStyleLbl="node3" presStyleIdx="0" presStyleCnt="2" custScaleX="103877" custScaleY="262848" custLinFactNeighborY="-9523">
        <dgm:presLayoutVars>
          <dgm:chPref val="3"/>
        </dgm:presLayoutVars>
      </dgm:prSet>
      <dgm:spPr/>
      <dgm:t>
        <a:bodyPr/>
        <a:lstStyle/>
        <a:p>
          <a:endParaRPr lang="en-US"/>
        </a:p>
      </dgm:t>
    </dgm:pt>
    <dgm:pt modelId="{A4D104B2-3E3C-4DC2-AED7-CDB55ED80BE5}" type="pres">
      <dgm:prSet presAssocID="{DED3CD27-7399-40E2-977D-AC3368050A30}" presName="rootConnector" presStyleLbl="node3" presStyleIdx="0" presStyleCnt="2"/>
      <dgm:spPr/>
      <dgm:t>
        <a:bodyPr/>
        <a:lstStyle/>
        <a:p>
          <a:endParaRPr lang="en-US"/>
        </a:p>
      </dgm:t>
    </dgm:pt>
    <dgm:pt modelId="{71A8CD85-EF4E-4500-955D-251B12A7B74B}" type="pres">
      <dgm:prSet presAssocID="{DED3CD27-7399-40E2-977D-AC3368050A30}" presName="hierChild4" presStyleCnt="0"/>
      <dgm:spPr/>
      <dgm:t>
        <a:bodyPr/>
        <a:lstStyle/>
        <a:p>
          <a:endParaRPr lang="en-US"/>
        </a:p>
      </dgm:t>
    </dgm:pt>
    <dgm:pt modelId="{DB8ED52F-64E4-4065-AF0D-DAD8F1A4B3E6}" type="pres">
      <dgm:prSet presAssocID="{DED3CD27-7399-40E2-977D-AC3368050A30}" presName="hierChild5" presStyleCnt="0"/>
      <dgm:spPr/>
      <dgm:t>
        <a:bodyPr/>
        <a:lstStyle/>
        <a:p>
          <a:endParaRPr lang="en-US"/>
        </a:p>
      </dgm:t>
    </dgm:pt>
    <dgm:pt modelId="{B90ADA09-A45C-4E19-9C9F-9532E3541C3E}" type="pres">
      <dgm:prSet presAssocID="{7D2F015C-728B-4F60-9949-E9948F0B0BCE}" presName="Name64" presStyleLbl="parChTrans1D3" presStyleIdx="1" presStyleCnt="2"/>
      <dgm:spPr/>
      <dgm:t>
        <a:bodyPr/>
        <a:lstStyle/>
        <a:p>
          <a:endParaRPr lang="en-US"/>
        </a:p>
      </dgm:t>
    </dgm:pt>
    <dgm:pt modelId="{6142C4E2-0FA6-4912-870A-FCD4A1F3E891}" type="pres">
      <dgm:prSet presAssocID="{D1647E4C-81C6-42AC-BCC5-1F0BCE84472B}" presName="hierRoot2" presStyleCnt="0">
        <dgm:presLayoutVars>
          <dgm:hierBranch val="init"/>
        </dgm:presLayoutVars>
      </dgm:prSet>
      <dgm:spPr/>
      <dgm:t>
        <a:bodyPr/>
        <a:lstStyle/>
        <a:p>
          <a:endParaRPr lang="en-US"/>
        </a:p>
      </dgm:t>
    </dgm:pt>
    <dgm:pt modelId="{6266AB63-2753-4CB0-9C9D-BB60561C0B9D}" type="pres">
      <dgm:prSet presAssocID="{D1647E4C-81C6-42AC-BCC5-1F0BCE84472B}" presName="rootComposite" presStyleCnt="0"/>
      <dgm:spPr/>
      <dgm:t>
        <a:bodyPr/>
        <a:lstStyle/>
        <a:p>
          <a:endParaRPr lang="en-US"/>
        </a:p>
      </dgm:t>
    </dgm:pt>
    <dgm:pt modelId="{3DC19D41-BE2B-4C24-B198-DBE03E31ED5E}" type="pres">
      <dgm:prSet presAssocID="{D1647E4C-81C6-42AC-BCC5-1F0BCE84472B}" presName="rootText" presStyleLbl="node3" presStyleIdx="1" presStyleCnt="2" custScaleX="103877" custScaleY="262848" custLinFactNeighborY="-9523">
        <dgm:presLayoutVars>
          <dgm:chPref val="3"/>
        </dgm:presLayoutVars>
      </dgm:prSet>
      <dgm:spPr/>
      <dgm:t>
        <a:bodyPr/>
        <a:lstStyle/>
        <a:p>
          <a:endParaRPr lang="en-US"/>
        </a:p>
      </dgm:t>
    </dgm:pt>
    <dgm:pt modelId="{78180366-B95E-43DC-AF50-DFF78D1A5C58}" type="pres">
      <dgm:prSet presAssocID="{D1647E4C-81C6-42AC-BCC5-1F0BCE84472B}" presName="rootConnector" presStyleLbl="node3" presStyleIdx="1" presStyleCnt="2"/>
      <dgm:spPr/>
      <dgm:t>
        <a:bodyPr/>
        <a:lstStyle/>
        <a:p>
          <a:endParaRPr lang="en-US"/>
        </a:p>
      </dgm:t>
    </dgm:pt>
    <dgm:pt modelId="{BFF28167-6A5D-41EF-9BDB-41F3B90E2727}" type="pres">
      <dgm:prSet presAssocID="{D1647E4C-81C6-42AC-BCC5-1F0BCE84472B}" presName="hierChild4" presStyleCnt="0"/>
      <dgm:spPr/>
      <dgm:t>
        <a:bodyPr/>
        <a:lstStyle/>
        <a:p>
          <a:endParaRPr lang="en-US"/>
        </a:p>
      </dgm:t>
    </dgm:pt>
    <dgm:pt modelId="{4FED61AA-CE4D-4A23-964E-707C79912464}" type="pres">
      <dgm:prSet presAssocID="{F77F61A7-A8A5-4DA5-8F39-2886C1457A63}" presName="Name64" presStyleLbl="parChTrans1D4" presStyleIdx="0" presStyleCnt="8"/>
      <dgm:spPr/>
      <dgm:t>
        <a:bodyPr/>
        <a:lstStyle/>
        <a:p>
          <a:endParaRPr lang="en-US"/>
        </a:p>
      </dgm:t>
    </dgm:pt>
    <dgm:pt modelId="{3F9489DD-01D5-4CF7-A347-84EBAC7C36F1}" type="pres">
      <dgm:prSet presAssocID="{AC44E4AE-6D5D-41E6-9BE9-423C5CC1F209}" presName="hierRoot2" presStyleCnt="0">
        <dgm:presLayoutVars>
          <dgm:hierBranch val="init"/>
        </dgm:presLayoutVars>
      </dgm:prSet>
      <dgm:spPr/>
      <dgm:t>
        <a:bodyPr/>
        <a:lstStyle/>
        <a:p>
          <a:endParaRPr lang="en-US"/>
        </a:p>
      </dgm:t>
    </dgm:pt>
    <dgm:pt modelId="{067801BA-8D90-44F0-BDE4-52F246F92519}" type="pres">
      <dgm:prSet presAssocID="{AC44E4AE-6D5D-41E6-9BE9-423C5CC1F209}" presName="rootComposite" presStyleCnt="0"/>
      <dgm:spPr/>
      <dgm:t>
        <a:bodyPr/>
        <a:lstStyle/>
        <a:p>
          <a:endParaRPr lang="en-US"/>
        </a:p>
      </dgm:t>
    </dgm:pt>
    <dgm:pt modelId="{3E7E6075-C696-43E6-A95D-3096F7B08397}" type="pres">
      <dgm:prSet presAssocID="{AC44E4AE-6D5D-41E6-9BE9-423C5CC1F209}" presName="rootText" presStyleLbl="node4" presStyleIdx="0" presStyleCnt="8" custScaleX="103877" custScaleY="262848" custLinFactNeighborY="-9523">
        <dgm:presLayoutVars>
          <dgm:chPref val="3"/>
        </dgm:presLayoutVars>
      </dgm:prSet>
      <dgm:spPr/>
      <dgm:t>
        <a:bodyPr/>
        <a:lstStyle/>
        <a:p>
          <a:endParaRPr lang="en-US"/>
        </a:p>
      </dgm:t>
    </dgm:pt>
    <dgm:pt modelId="{765C3A0E-9B41-4C30-905E-432A7FD37029}" type="pres">
      <dgm:prSet presAssocID="{AC44E4AE-6D5D-41E6-9BE9-423C5CC1F209}" presName="rootConnector" presStyleLbl="node4" presStyleIdx="0" presStyleCnt="8"/>
      <dgm:spPr/>
      <dgm:t>
        <a:bodyPr/>
        <a:lstStyle/>
        <a:p>
          <a:endParaRPr lang="en-US"/>
        </a:p>
      </dgm:t>
    </dgm:pt>
    <dgm:pt modelId="{3D79221C-B101-4DF6-83BA-BEC29B76F05E}" type="pres">
      <dgm:prSet presAssocID="{AC44E4AE-6D5D-41E6-9BE9-423C5CC1F209}" presName="hierChild4" presStyleCnt="0"/>
      <dgm:spPr/>
      <dgm:t>
        <a:bodyPr/>
        <a:lstStyle/>
        <a:p>
          <a:endParaRPr lang="en-US"/>
        </a:p>
      </dgm:t>
    </dgm:pt>
    <dgm:pt modelId="{B972EE16-DC04-487C-9577-BED739DD90D7}" type="pres">
      <dgm:prSet presAssocID="{AC44E4AE-6D5D-41E6-9BE9-423C5CC1F209}" presName="hierChild5" presStyleCnt="0"/>
      <dgm:spPr/>
      <dgm:t>
        <a:bodyPr/>
        <a:lstStyle/>
        <a:p>
          <a:endParaRPr lang="en-US"/>
        </a:p>
      </dgm:t>
    </dgm:pt>
    <dgm:pt modelId="{31035814-9D13-46E7-A583-A9D8A22E52B4}" type="pres">
      <dgm:prSet presAssocID="{977CE0EC-3F32-4772-95B3-08B81C831132}" presName="Name64" presStyleLbl="parChTrans1D4" presStyleIdx="1" presStyleCnt="8"/>
      <dgm:spPr/>
      <dgm:t>
        <a:bodyPr/>
        <a:lstStyle/>
        <a:p>
          <a:endParaRPr lang="en-US"/>
        </a:p>
      </dgm:t>
    </dgm:pt>
    <dgm:pt modelId="{523A2CBB-6776-45EC-9D8D-D30A2BF8E69C}" type="pres">
      <dgm:prSet presAssocID="{2EA24607-E75D-4B27-A622-275257979937}" presName="hierRoot2" presStyleCnt="0">
        <dgm:presLayoutVars>
          <dgm:hierBranch val="init"/>
        </dgm:presLayoutVars>
      </dgm:prSet>
      <dgm:spPr/>
      <dgm:t>
        <a:bodyPr/>
        <a:lstStyle/>
        <a:p>
          <a:endParaRPr lang="en-US"/>
        </a:p>
      </dgm:t>
    </dgm:pt>
    <dgm:pt modelId="{C0BD4315-BD89-4A3A-9E57-C89C4D4EB000}" type="pres">
      <dgm:prSet presAssocID="{2EA24607-E75D-4B27-A622-275257979937}" presName="rootComposite" presStyleCnt="0"/>
      <dgm:spPr/>
      <dgm:t>
        <a:bodyPr/>
        <a:lstStyle/>
        <a:p>
          <a:endParaRPr lang="en-US"/>
        </a:p>
      </dgm:t>
    </dgm:pt>
    <dgm:pt modelId="{4C52C302-8EA3-4620-92E0-814276C8EC23}" type="pres">
      <dgm:prSet presAssocID="{2EA24607-E75D-4B27-A622-275257979937}" presName="rootText" presStyleLbl="node4" presStyleIdx="1" presStyleCnt="8" custScaleX="103877" custScaleY="262848" custLinFactNeighborY="-9523">
        <dgm:presLayoutVars>
          <dgm:chPref val="3"/>
        </dgm:presLayoutVars>
      </dgm:prSet>
      <dgm:spPr/>
      <dgm:t>
        <a:bodyPr/>
        <a:lstStyle/>
        <a:p>
          <a:endParaRPr lang="en-US"/>
        </a:p>
      </dgm:t>
    </dgm:pt>
    <dgm:pt modelId="{9E2A744F-F584-4C13-B619-DA5C09E69CC1}" type="pres">
      <dgm:prSet presAssocID="{2EA24607-E75D-4B27-A622-275257979937}" presName="rootConnector" presStyleLbl="node4" presStyleIdx="1" presStyleCnt="8"/>
      <dgm:spPr/>
      <dgm:t>
        <a:bodyPr/>
        <a:lstStyle/>
        <a:p>
          <a:endParaRPr lang="en-US"/>
        </a:p>
      </dgm:t>
    </dgm:pt>
    <dgm:pt modelId="{09582860-7B6E-427F-AE89-D6B1AD518F17}" type="pres">
      <dgm:prSet presAssocID="{2EA24607-E75D-4B27-A622-275257979937}" presName="hierChild4" presStyleCnt="0"/>
      <dgm:spPr/>
      <dgm:t>
        <a:bodyPr/>
        <a:lstStyle/>
        <a:p>
          <a:endParaRPr lang="en-US"/>
        </a:p>
      </dgm:t>
    </dgm:pt>
    <dgm:pt modelId="{7BB18663-6DE2-4F57-88D9-AAA026F7877E}" type="pres">
      <dgm:prSet presAssocID="{F7420665-EAA5-40BD-8409-6929AF523E09}" presName="Name64" presStyleLbl="parChTrans1D4" presStyleIdx="2" presStyleCnt="8"/>
      <dgm:spPr/>
      <dgm:t>
        <a:bodyPr/>
        <a:lstStyle/>
        <a:p>
          <a:endParaRPr lang="en-US"/>
        </a:p>
      </dgm:t>
    </dgm:pt>
    <dgm:pt modelId="{3FD30011-AB99-4A4A-A80A-EEA876F5C83E}" type="pres">
      <dgm:prSet presAssocID="{E24486ED-1C27-4393-A21F-DC117FA2BB20}" presName="hierRoot2" presStyleCnt="0">
        <dgm:presLayoutVars>
          <dgm:hierBranch val="init"/>
        </dgm:presLayoutVars>
      </dgm:prSet>
      <dgm:spPr/>
      <dgm:t>
        <a:bodyPr/>
        <a:lstStyle/>
        <a:p>
          <a:endParaRPr lang="en-US"/>
        </a:p>
      </dgm:t>
    </dgm:pt>
    <dgm:pt modelId="{F16ADDA8-655A-4562-BFFD-D839E0E1B49E}" type="pres">
      <dgm:prSet presAssocID="{E24486ED-1C27-4393-A21F-DC117FA2BB20}" presName="rootComposite" presStyleCnt="0"/>
      <dgm:spPr/>
      <dgm:t>
        <a:bodyPr/>
        <a:lstStyle/>
        <a:p>
          <a:endParaRPr lang="en-US"/>
        </a:p>
      </dgm:t>
    </dgm:pt>
    <dgm:pt modelId="{397E01A1-C7FB-4FCD-ACF3-CC7986CF06D3}" type="pres">
      <dgm:prSet presAssocID="{E24486ED-1C27-4393-A21F-DC117FA2BB20}" presName="rootText" presStyleLbl="node4" presStyleIdx="2" presStyleCnt="8" custScaleX="103877" custScaleY="262848" custLinFactNeighborY="-9523">
        <dgm:presLayoutVars>
          <dgm:chPref val="3"/>
        </dgm:presLayoutVars>
      </dgm:prSet>
      <dgm:spPr/>
      <dgm:t>
        <a:bodyPr/>
        <a:lstStyle/>
        <a:p>
          <a:endParaRPr lang="en-US"/>
        </a:p>
      </dgm:t>
    </dgm:pt>
    <dgm:pt modelId="{9DDC41CF-26F7-43F6-B580-1369EC88CE68}" type="pres">
      <dgm:prSet presAssocID="{E24486ED-1C27-4393-A21F-DC117FA2BB20}" presName="rootConnector" presStyleLbl="node4" presStyleIdx="2" presStyleCnt="8"/>
      <dgm:spPr/>
      <dgm:t>
        <a:bodyPr/>
        <a:lstStyle/>
        <a:p>
          <a:endParaRPr lang="en-US"/>
        </a:p>
      </dgm:t>
    </dgm:pt>
    <dgm:pt modelId="{3D2E1683-6BB1-41F1-8B2A-F20144D3CEE5}" type="pres">
      <dgm:prSet presAssocID="{E24486ED-1C27-4393-A21F-DC117FA2BB20}" presName="hierChild4" presStyleCnt="0"/>
      <dgm:spPr/>
      <dgm:t>
        <a:bodyPr/>
        <a:lstStyle/>
        <a:p>
          <a:endParaRPr lang="en-US"/>
        </a:p>
      </dgm:t>
    </dgm:pt>
    <dgm:pt modelId="{7B6D8FD7-FB52-42F8-AAEB-4FB1BE540542}" type="pres">
      <dgm:prSet presAssocID="{E24486ED-1C27-4393-A21F-DC117FA2BB20}" presName="hierChild5" presStyleCnt="0"/>
      <dgm:spPr/>
      <dgm:t>
        <a:bodyPr/>
        <a:lstStyle/>
        <a:p>
          <a:endParaRPr lang="en-US"/>
        </a:p>
      </dgm:t>
    </dgm:pt>
    <dgm:pt modelId="{F63C9568-BB1F-4E14-A05B-22C1410DA351}" type="pres">
      <dgm:prSet presAssocID="{3659DA15-D253-4125-9F0B-DE83F23A6C70}" presName="Name64" presStyleLbl="parChTrans1D4" presStyleIdx="3" presStyleCnt="8"/>
      <dgm:spPr/>
      <dgm:t>
        <a:bodyPr/>
        <a:lstStyle/>
        <a:p>
          <a:endParaRPr lang="en-US"/>
        </a:p>
      </dgm:t>
    </dgm:pt>
    <dgm:pt modelId="{59428877-6663-4632-86D4-30744178FC9B}" type="pres">
      <dgm:prSet presAssocID="{727154DF-601B-4044-B1D5-1C6805D3C60F}" presName="hierRoot2" presStyleCnt="0">
        <dgm:presLayoutVars>
          <dgm:hierBranch val="init"/>
        </dgm:presLayoutVars>
      </dgm:prSet>
      <dgm:spPr/>
      <dgm:t>
        <a:bodyPr/>
        <a:lstStyle/>
        <a:p>
          <a:endParaRPr lang="en-US"/>
        </a:p>
      </dgm:t>
    </dgm:pt>
    <dgm:pt modelId="{6EA9072E-74F7-4C66-BE5D-5018B9D02C1C}" type="pres">
      <dgm:prSet presAssocID="{727154DF-601B-4044-B1D5-1C6805D3C60F}" presName="rootComposite" presStyleCnt="0"/>
      <dgm:spPr/>
      <dgm:t>
        <a:bodyPr/>
        <a:lstStyle/>
        <a:p>
          <a:endParaRPr lang="en-US"/>
        </a:p>
      </dgm:t>
    </dgm:pt>
    <dgm:pt modelId="{2B496C8E-9421-4393-A4B7-F4C482CE4066}" type="pres">
      <dgm:prSet presAssocID="{727154DF-601B-4044-B1D5-1C6805D3C60F}" presName="rootText" presStyleLbl="node4" presStyleIdx="3" presStyleCnt="8" custScaleX="103877" custScaleY="262848" custLinFactNeighborY="-9523">
        <dgm:presLayoutVars>
          <dgm:chPref val="3"/>
        </dgm:presLayoutVars>
      </dgm:prSet>
      <dgm:spPr/>
      <dgm:t>
        <a:bodyPr/>
        <a:lstStyle/>
        <a:p>
          <a:endParaRPr lang="en-US"/>
        </a:p>
      </dgm:t>
    </dgm:pt>
    <dgm:pt modelId="{007F2932-5970-465E-A816-AFFF33461144}" type="pres">
      <dgm:prSet presAssocID="{727154DF-601B-4044-B1D5-1C6805D3C60F}" presName="rootConnector" presStyleLbl="node4" presStyleIdx="3" presStyleCnt="8"/>
      <dgm:spPr/>
      <dgm:t>
        <a:bodyPr/>
        <a:lstStyle/>
        <a:p>
          <a:endParaRPr lang="en-US"/>
        </a:p>
      </dgm:t>
    </dgm:pt>
    <dgm:pt modelId="{4490089A-EC26-4479-9CCF-56FEBAE759E5}" type="pres">
      <dgm:prSet presAssocID="{727154DF-601B-4044-B1D5-1C6805D3C60F}" presName="hierChild4" presStyleCnt="0"/>
      <dgm:spPr/>
      <dgm:t>
        <a:bodyPr/>
        <a:lstStyle/>
        <a:p>
          <a:endParaRPr lang="en-US"/>
        </a:p>
      </dgm:t>
    </dgm:pt>
    <dgm:pt modelId="{821C5B75-B6B7-4C93-B3A6-29BA043EE060}" type="pres">
      <dgm:prSet presAssocID="{754D12E2-495A-4A75-8664-FD203846550C}" presName="Name64" presStyleLbl="parChTrans1D4" presStyleIdx="4" presStyleCnt="8"/>
      <dgm:spPr/>
      <dgm:t>
        <a:bodyPr/>
        <a:lstStyle/>
        <a:p>
          <a:endParaRPr lang="en-US"/>
        </a:p>
      </dgm:t>
    </dgm:pt>
    <dgm:pt modelId="{508AF299-6FF6-426E-B90D-D3910D92BECB}" type="pres">
      <dgm:prSet presAssocID="{D156FD2C-2F42-43B1-BCD4-8245ACCA4DD4}" presName="hierRoot2" presStyleCnt="0">
        <dgm:presLayoutVars>
          <dgm:hierBranch val="init"/>
        </dgm:presLayoutVars>
      </dgm:prSet>
      <dgm:spPr/>
      <dgm:t>
        <a:bodyPr/>
        <a:lstStyle/>
        <a:p>
          <a:endParaRPr lang="en-US"/>
        </a:p>
      </dgm:t>
    </dgm:pt>
    <dgm:pt modelId="{D5D82920-6EC0-4EEB-BE08-DECF4EFE9417}" type="pres">
      <dgm:prSet presAssocID="{D156FD2C-2F42-43B1-BCD4-8245ACCA4DD4}" presName="rootComposite" presStyleCnt="0"/>
      <dgm:spPr/>
      <dgm:t>
        <a:bodyPr/>
        <a:lstStyle/>
        <a:p>
          <a:endParaRPr lang="en-US"/>
        </a:p>
      </dgm:t>
    </dgm:pt>
    <dgm:pt modelId="{B0555DE1-70E9-49D9-86C5-D7E8D1678E32}" type="pres">
      <dgm:prSet presAssocID="{D156FD2C-2F42-43B1-BCD4-8245ACCA4DD4}" presName="rootText" presStyleLbl="node4" presStyleIdx="4" presStyleCnt="8" custScaleX="103877" custScaleY="262848" custLinFactNeighborY="-9523">
        <dgm:presLayoutVars>
          <dgm:chPref val="3"/>
        </dgm:presLayoutVars>
      </dgm:prSet>
      <dgm:spPr/>
      <dgm:t>
        <a:bodyPr/>
        <a:lstStyle/>
        <a:p>
          <a:endParaRPr lang="en-US"/>
        </a:p>
      </dgm:t>
    </dgm:pt>
    <dgm:pt modelId="{559EF2A7-BE09-4555-81F3-88A56052D821}" type="pres">
      <dgm:prSet presAssocID="{D156FD2C-2F42-43B1-BCD4-8245ACCA4DD4}" presName="rootConnector" presStyleLbl="node4" presStyleIdx="4" presStyleCnt="8"/>
      <dgm:spPr/>
      <dgm:t>
        <a:bodyPr/>
        <a:lstStyle/>
        <a:p>
          <a:endParaRPr lang="en-US"/>
        </a:p>
      </dgm:t>
    </dgm:pt>
    <dgm:pt modelId="{4F5A4941-927A-4EFB-AA63-47B533484647}" type="pres">
      <dgm:prSet presAssocID="{D156FD2C-2F42-43B1-BCD4-8245ACCA4DD4}" presName="hierChild4" presStyleCnt="0"/>
      <dgm:spPr/>
      <dgm:t>
        <a:bodyPr/>
        <a:lstStyle/>
        <a:p>
          <a:endParaRPr lang="en-US"/>
        </a:p>
      </dgm:t>
    </dgm:pt>
    <dgm:pt modelId="{6E09CC2A-ED23-4B05-BB36-670E29EA474C}" type="pres">
      <dgm:prSet presAssocID="{D156FD2C-2F42-43B1-BCD4-8245ACCA4DD4}" presName="hierChild5" presStyleCnt="0"/>
      <dgm:spPr/>
      <dgm:t>
        <a:bodyPr/>
        <a:lstStyle/>
        <a:p>
          <a:endParaRPr lang="en-US"/>
        </a:p>
      </dgm:t>
    </dgm:pt>
    <dgm:pt modelId="{36CA5316-77FE-424D-B88E-B7386F6868D5}" type="pres">
      <dgm:prSet presAssocID="{9BEFB2E1-F51E-4C0E-A452-4B3F04AE9CDD}" presName="Name64" presStyleLbl="parChTrans1D4" presStyleIdx="5" presStyleCnt="8"/>
      <dgm:spPr/>
      <dgm:t>
        <a:bodyPr/>
        <a:lstStyle/>
        <a:p>
          <a:endParaRPr lang="en-US"/>
        </a:p>
      </dgm:t>
    </dgm:pt>
    <dgm:pt modelId="{9636F4E7-6B07-40C9-862E-1353D69BC0AD}" type="pres">
      <dgm:prSet presAssocID="{2105D647-1076-4D93-94E5-A64C17D4D03C}" presName="hierRoot2" presStyleCnt="0">
        <dgm:presLayoutVars>
          <dgm:hierBranch val="init"/>
        </dgm:presLayoutVars>
      </dgm:prSet>
      <dgm:spPr/>
      <dgm:t>
        <a:bodyPr/>
        <a:lstStyle/>
        <a:p>
          <a:endParaRPr lang="en-US"/>
        </a:p>
      </dgm:t>
    </dgm:pt>
    <dgm:pt modelId="{9F438805-DA9D-4F8D-BBA7-5600C09248E2}" type="pres">
      <dgm:prSet presAssocID="{2105D647-1076-4D93-94E5-A64C17D4D03C}" presName="rootComposite" presStyleCnt="0"/>
      <dgm:spPr/>
      <dgm:t>
        <a:bodyPr/>
        <a:lstStyle/>
        <a:p>
          <a:endParaRPr lang="en-US"/>
        </a:p>
      </dgm:t>
    </dgm:pt>
    <dgm:pt modelId="{AE817EFF-0E7A-4B8F-8CF4-4D772095CD82}" type="pres">
      <dgm:prSet presAssocID="{2105D647-1076-4D93-94E5-A64C17D4D03C}" presName="rootText" presStyleLbl="node4" presStyleIdx="5" presStyleCnt="8" custScaleX="103877" custScaleY="262848" custLinFactNeighborY="-9523">
        <dgm:presLayoutVars>
          <dgm:chPref val="3"/>
        </dgm:presLayoutVars>
      </dgm:prSet>
      <dgm:spPr/>
      <dgm:t>
        <a:bodyPr/>
        <a:lstStyle/>
        <a:p>
          <a:endParaRPr lang="en-US"/>
        </a:p>
      </dgm:t>
    </dgm:pt>
    <dgm:pt modelId="{B1C60DAF-7A82-4E5B-9BFE-45D2F8E165F7}" type="pres">
      <dgm:prSet presAssocID="{2105D647-1076-4D93-94E5-A64C17D4D03C}" presName="rootConnector" presStyleLbl="node4" presStyleIdx="5" presStyleCnt="8"/>
      <dgm:spPr/>
      <dgm:t>
        <a:bodyPr/>
        <a:lstStyle/>
        <a:p>
          <a:endParaRPr lang="en-US"/>
        </a:p>
      </dgm:t>
    </dgm:pt>
    <dgm:pt modelId="{20DF03CA-60A4-486D-830F-40B4D92D941A}" type="pres">
      <dgm:prSet presAssocID="{2105D647-1076-4D93-94E5-A64C17D4D03C}" presName="hierChild4" presStyleCnt="0"/>
      <dgm:spPr/>
      <dgm:t>
        <a:bodyPr/>
        <a:lstStyle/>
        <a:p>
          <a:endParaRPr lang="en-US"/>
        </a:p>
      </dgm:t>
    </dgm:pt>
    <dgm:pt modelId="{8E642129-02DF-47FB-BE6D-686E5596154D}" type="pres">
      <dgm:prSet presAssocID="{3880879C-76F5-4519-B6CF-575A67897058}" presName="Name64" presStyleLbl="parChTrans1D4" presStyleIdx="6" presStyleCnt="8"/>
      <dgm:spPr/>
      <dgm:t>
        <a:bodyPr/>
        <a:lstStyle/>
        <a:p>
          <a:endParaRPr lang="en-US"/>
        </a:p>
      </dgm:t>
    </dgm:pt>
    <dgm:pt modelId="{1584EB38-4DDD-429F-986F-11DDAFAA8969}" type="pres">
      <dgm:prSet presAssocID="{AA51CB96-9A14-458B-ABE0-D6F83B15E1C7}" presName="hierRoot2" presStyleCnt="0">
        <dgm:presLayoutVars>
          <dgm:hierBranch val="init"/>
        </dgm:presLayoutVars>
      </dgm:prSet>
      <dgm:spPr/>
      <dgm:t>
        <a:bodyPr/>
        <a:lstStyle/>
        <a:p>
          <a:endParaRPr lang="en-US"/>
        </a:p>
      </dgm:t>
    </dgm:pt>
    <dgm:pt modelId="{51EAB710-F0C3-416B-A15B-B06880300323}" type="pres">
      <dgm:prSet presAssocID="{AA51CB96-9A14-458B-ABE0-D6F83B15E1C7}" presName="rootComposite" presStyleCnt="0"/>
      <dgm:spPr/>
      <dgm:t>
        <a:bodyPr/>
        <a:lstStyle/>
        <a:p>
          <a:endParaRPr lang="en-US"/>
        </a:p>
      </dgm:t>
    </dgm:pt>
    <dgm:pt modelId="{F50694D1-AA09-4855-B552-8FCFC5F60758}" type="pres">
      <dgm:prSet presAssocID="{AA51CB96-9A14-458B-ABE0-D6F83B15E1C7}" presName="rootText" presStyleLbl="node4" presStyleIdx="6" presStyleCnt="8" custScaleX="103877" custScaleY="262848">
        <dgm:presLayoutVars>
          <dgm:chPref val="3"/>
        </dgm:presLayoutVars>
      </dgm:prSet>
      <dgm:spPr/>
      <dgm:t>
        <a:bodyPr/>
        <a:lstStyle/>
        <a:p>
          <a:endParaRPr lang="en-US"/>
        </a:p>
      </dgm:t>
    </dgm:pt>
    <dgm:pt modelId="{3AA9108B-B937-48F8-B62A-90AFE27C7620}" type="pres">
      <dgm:prSet presAssocID="{AA51CB96-9A14-458B-ABE0-D6F83B15E1C7}" presName="rootConnector" presStyleLbl="node4" presStyleIdx="6" presStyleCnt="8"/>
      <dgm:spPr/>
      <dgm:t>
        <a:bodyPr/>
        <a:lstStyle/>
        <a:p>
          <a:endParaRPr lang="en-US"/>
        </a:p>
      </dgm:t>
    </dgm:pt>
    <dgm:pt modelId="{006FC19A-05DF-4341-B168-948803B3EFF9}" type="pres">
      <dgm:prSet presAssocID="{AA51CB96-9A14-458B-ABE0-D6F83B15E1C7}" presName="hierChild4" presStyleCnt="0"/>
      <dgm:spPr/>
      <dgm:t>
        <a:bodyPr/>
        <a:lstStyle/>
        <a:p>
          <a:endParaRPr lang="en-US"/>
        </a:p>
      </dgm:t>
    </dgm:pt>
    <dgm:pt modelId="{DAC23A51-2979-4317-846F-76D976D0A1A0}" type="pres">
      <dgm:prSet presAssocID="{AA51CB96-9A14-458B-ABE0-D6F83B15E1C7}" presName="hierChild5" presStyleCnt="0"/>
      <dgm:spPr/>
      <dgm:t>
        <a:bodyPr/>
        <a:lstStyle/>
        <a:p>
          <a:endParaRPr lang="en-US"/>
        </a:p>
      </dgm:t>
    </dgm:pt>
    <dgm:pt modelId="{9F06C206-71BE-4EDA-833D-EFB044F838AE}" type="pres">
      <dgm:prSet presAssocID="{A6D62B5C-5EC4-44E4-86B7-A36FFA5A6671}" presName="Name64" presStyleLbl="parChTrans1D4" presStyleIdx="7" presStyleCnt="8"/>
      <dgm:spPr/>
      <dgm:t>
        <a:bodyPr/>
        <a:lstStyle/>
        <a:p>
          <a:endParaRPr lang="en-US"/>
        </a:p>
      </dgm:t>
    </dgm:pt>
    <dgm:pt modelId="{1632C813-52EE-41E2-9050-58704E924047}" type="pres">
      <dgm:prSet presAssocID="{EE4C14E8-3197-42B3-99F4-29C6830B6DEA}" presName="hierRoot2" presStyleCnt="0">
        <dgm:presLayoutVars>
          <dgm:hierBranch val="init"/>
        </dgm:presLayoutVars>
      </dgm:prSet>
      <dgm:spPr/>
      <dgm:t>
        <a:bodyPr/>
        <a:lstStyle/>
        <a:p>
          <a:endParaRPr lang="en-US"/>
        </a:p>
      </dgm:t>
    </dgm:pt>
    <dgm:pt modelId="{5E0B757E-6F0D-4431-8CDF-41E0AF5200DE}" type="pres">
      <dgm:prSet presAssocID="{EE4C14E8-3197-42B3-99F4-29C6830B6DEA}" presName="rootComposite" presStyleCnt="0"/>
      <dgm:spPr/>
      <dgm:t>
        <a:bodyPr/>
        <a:lstStyle/>
        <a:p>
          <a:endParaRPr lang="en-US"/>
        </a:p>
      </dgm:t>
    </dgm:pt>
    <dgm:pt modelId="{641F9C0A-4ACE-4E83-9923-CC09A0C5A67B}" type="pres">
      <dgm:prSet presAssocID="{EE4C14E8-3197-42B3-99F4-29C6830B6DEA}" presName="rootText" presStyleLbl="node4" presStyleIdx="7" presStyleCnt="8" custScaleX="105208" custScaleY="299339">
        <dgm:presLayoutVars>
          <dgm:chPref val="3"/>
        </dgm:presLayoutVars>
      </dgm:prSet>
      <dgm:spPr/>
      <dgm:t>
        <a:bodyPr/>
        <a:lstStyle/>
        <a:p>
          <a:endParaRPr lang="en-US"/>
        </a:p>
      </dgm:t>
    </dgm:pt>
    <dgm:pt modelId="{1ADE86AE-9B0A-4282-AFBD-32709D7139C8}" type="pres">
      <dgm:prSet presAssocID="{EE4C14E8-3197-42B3-99F4-29C6830B6DEA}" presName="rootConnector" presStyleLbl="node4" presStyleIdx="7" presStyleCnt="8"/>
      <dgm:spPr/>
      <dgm:t>
        <a:bodyPr/>
        <a:lstStyle/>
        <a:p>
          <a:endParaRPr lang="en-US"/>
        </a:p>
      </dgm:t>
    </dgm:pt>
    <dgm:pt modelId="{C8540347-428E-40D6-9AB0-40E925B89B6D}" type="pres">
      <dgm:prSet presAssocID="{EE4C14E8-3197-42B3-99F4-29C6830B6DEA}" presName="hierChild4" presStyleCnt="0"/>
      <dgm:spPr/>
      <dgm:t>
        <a:bodyPr/>
        <a:lstStyle/>
        <a:p>
          <a:endParaRPr lang="en-US"/>
        </a:p>
      </dgm:t>
    </dgm:pt>
    <dgm:pt modelId="{C170C4F8-3AD5-447C-833E-C770B7E7291D}" type="pres">
      <dgm:prSet presAssocID="{EE4C14E8-3197-42B3-99F4-29C6830B6DEA}" presName="hierChild5" presStyleCnt="0"/>
      <dgm:spPr/>
      <dgm:t>
        <a:bodyPr/>
        <a:lstStyle/>
        <a:p>
          <a:endParaRPr lang="en-US"/>
        </a:p>
      </dgm:t>
    </dgm:pt>
    <dgm:pt modelId="{8D5EA78E-46E3-4C32-8622-B42E2FEB36F2}" type="pres">
      <dgm:prSet presAssocID="{2105D647-1076-4D93-94E5-A64C17D4D03C}" presName="hierChild5" presStyleCnt="0"/>
      <dgm:spPr/>
      <dgm:t>
        <a:bodyPr/>
        <a:lstStyle/>
        <a:p>
          <a:endParaRPr lang="en-US"/>
        </a:p>
      </dgm:t>
    </dgm:pt>
    <dgm:pt modelId="{D730A1AA-3278-4704-89D8-5277A378A87D}" type="pres">
      <dgm:prSet presAssocID="{727154DF-601B-4044-B1D5-1C6805D3C60F}" presName="hierChild5" presStyleCnt="0"/>
      <dgm:spPr/>
      <dgm:t>
        <a:bodyPr/>
        <a:lstStyle/>
        <a:p>
          <a:endParaRPr lang="en-US"/>
        </a:p>
      </dgm:t>
    </dgm:pt>
    <dgm:pt modelId="{82B34A33-299A-4697-A9BA-D064898B4DFD}" type="pres">
      <dgm:prSet presAssocID="{2EA24607-E75D-4B27-A622-275257979937}" presName="hierChild5" presStyleCnt="0"/>
      <dgm:spPr/>
      <dgm:t>
        <a:bodyPr/>
        <a:lstStyle/>
        <a:p>
          <a:endParaRPr lang="en-US"/>
        </a:p>
      </dgm:t>
    </dgm:pt>
    <dgm:pt modelId="{AE787B29-ADC0-4878-AE96-E6E11C2C089C}" type="pres">
      <dgm:prSet presAssocID="{D1647E4C-81C6-42AC-BCC5-1F0BCE84472B}" presName="hierChild5" presStyleCnt="0"/>
      <dgm:spPr/>
      <dgm:t>
        <a:bodyPr/>
        <a:lstStyle/>
        <a:p>
          <a:endParaRPr lang="en-US"/>
        </a:p>
      </dgm:t>
    </dgm:pt>
    <dgm:pt modelId="{226D7D73-DDB3-4826-8690-53A6BBB28E24}" type="pres">
      <dgm:prSet presAssocID="{945A8D96-F97E-49C8-BC33-0DC3D51FB4D3}" presName="hierChild5" presStyleCnt="0"/>
      <dgm:spPr/>
      <dgm:t>
        <a:bodyPr/>
        <a:lstStyle/>
        <a:p>
          <a:endParaRPr lang="en-US"/>
        </a:p>
      </dgm:t>
    </dgm:pt>
    <dgm:pt modelId="{473A868E-334D-4FC8-93AF-ED900ADAB5CA}" type="pres">
      <dgm:prSet presAssocID="{785F58FF-68C8-458C-B94C-63BC7BBEC3F0}" presName="hierChild3" presStyleCnt="0"/>
      <dgm:spPr/>
      <dgm:t>
        <a:bodyPr/>
        <a:lstStyle/>
        <a:p>
          <a:endParaRPr lang="en-US"/>
        </a:p>
      </dgm:t>
    </dgm:pt>
  </dgm:ptLst>
  <dgm:cxnLst>
    <dgm:cxn modelId="{6D1A8398-A262-4384-BE2C-0679FCEB5248}" type="presOf" srcId="{E24486ED-1C27-4393-A21F-DC117FA2BB20}" destId="{397E01A1-C7FB-4FCD-ACF3-CC7986CF06D3}" srcOrd="0" destOrd="0" presId="urn:microsoft.com/office/officeart/2009/3/layout/HorizontalOrganizationChart"/>
    <dgm:cxn modelId="{D6EE04E3-7929-4CEC-A902-13B6A304992B}" type="presOf" srcId="{785F58FF-68C8-458C-B94C-63BC7BBEC3F0}" destId="{EB971DC2-3957-4B4E-A23E-C471AC96EBB0}" srcOrd="1" destOrd="0" presId="urn:microsoft.com/office/officeart/2009/3/layout/HorizontalOrganizationChart"/>
    <dgm:cxn modelId="{EA2B108D-C1A6-4638-81BA-AA6CDC96F76B}" type="presOf" srcId="{977CE0EC-3F32-4772-95B3-08B81C831132}" destId="{31035814-9D13-46E7-A583-A9D8A22E52B4}" srcOrd="0" destOrd="0" presId="urn:microsoft.com/office/officeart/2009/3/layout/HorizontalOrganizationChart"/>
    <dgm:cxn modelId="{A3A0FADC-977C-4743-843A-A20D63FBF1E6}" type="presOf" srcId="{D156FD2C-2F42-43B1-BCD4-8245ACCA4DD4}" destId="{559EF2A7-BE09-4555-81F3-88A56052D821}" srcOrd="1" destOrd="0" presId="urn:microsoft.com/office/officeart/2009/3/layout/HorizontalOrganizationChart"/>
    <dgm:cxn modelId="{679A2803-C034-4FF0-A371-A1F1B5F17511}" type="presOf" srcId="{AC44E4AE-6D5D-41E6-9BE9-423C5CC1F209}" destId="{3E7E6075-C696-43E6-A95D-3096F7B08397}" srcOrd="0" destOrd="0" presId="urn:microsoft.com/office/officeart/2009/3/layout/HorizontalOrganizationChart"/>
    <dgm:cxn modelId="{7B360163-8391-4E89-B523-DABB114DA003}" type="presOf" srcId="{D1647E4C-81C6-42AC-BCC5-1F0BCE84472B}" destId="{78180366-B95E-43DC-AF50-DFF78D1A5C58}" srcOrd="1" destOrd="0" presId="urn:microsoft.com/office/officeart/2009/3/layout/HorizontalOrganizationChart"/>
    <dgm:cxn modelId="{95A8B15E-9BA5-4681-8A56-B6F94F7ED7C5}" srcId="{785F58FF-68C8-458C-B94C-63BC7BBEC3F0}" destId="{9929AB9D-4834-4974-A16A-D53118E1A3BA}" srcOrd="0" destOrd="0" parTransId="{1CED71AA-BBAD-4582-A5C6-89156121F329}" sibTransId="{6343E0DE-763A-4891-B9DF-B22D42CDE3A0}"/>
    <dgm:cxn modelId="{879FFA44-296A-4A3E-A175-67276DC0055B}" srcId="{D1647E4C-81C6-42AC-BCC5-1F0BCE84472B}" destId="{AC44E4AE-6D5D-41E6-9BE9-423C5CC1F209}" srcOrd="0" destOrd="0" parTransId="{F77F61A7-A8A5-4DA5-8F39-2886C1457A63}" sibTransId="{C337D701-F3D4-465B-9930-8B0AE8CE54BB}"/>
    <dgm:cxn modelId="{CFF8D9AD-2B3C-44CF-984D-E35F7E952575}" type="presOf" srcId="{DED3CD27-7399-40E2-977D-AC3368050A30}" destId="{90A47687-0814-474D-95DE-6CC72B95E404}" srcOrd="0" destOrd="0" presId="urn:microsoft.com/office/officeart/2009/3/layout/HorizontalOrganizationChart"/>
    <dgm:cxn modelId="{01BC7758-AF89-4AEB-AA54-CBC1450AC8B8}" type="presOf" srcId="{3659DA15-D253-4125-9F0B-DE83F23A6C70}" destId="{F63C9568-BB1F-4E14-A05B-22C1410DA351}" srcOrd="0" destOrd="0" presId="urn:microsoft.com/office/officeart/2009/3/layout/HorizontalOrganizationChart"/>
    <dgm:cxn modelId="{D9F41396-4172-4BAD-A70E-6D99D51FE27D}" type="presOf" srcId="{00619B04-5962-41AA-9058-3BABB2AF0D5B}" destId="{9D9EF6BC-E7B9-466A-B013-7EDDC0DF2E4C}" srcOrd="0" destOrd="0" presId="urn:microsoft.com/office/officeart/2009/3/layout/HorizontalOrganizationChart"/>
    <dgm:cxn modelId="{75C3EDAF-FF85-420A-B388-3C1AA3253A41}" type="presOf" srcId="{1CED71AA-BBAD-4582-A5C6-89156121F329}" destId="{4220CBFF-598A-4B6F-85BC-017276B83E4C}" srcOrd="0" destOrd="0" presId="urn:microsoft.com/office/officeart/2009/3/layout/HorizontalOrganizationChart"/>
    <dgm:cxn modelId="{71FE4BF2-C5E3-4840-A2BA-D51B92B8772E}" srcId="{727154DF-601B-4044-B1D5-1C6805D3C60F}" destId="{2105D647-1076-4D93-94E5-A64C17D4D03C}" srcOrd="1" destOrd="0" parTransId="{9BEFB2E1-F51E-4C0E-A452-4B3F04AE9CDD}" sibTransId="{19EB38E8-CB9C-4FF4-BD54-ABD4EF4C862D}"/>
    <dgm:cxn modelId="{ACD33F4D-CC12-44B9-A96B-0E8573F4F305}" type="presOf" srcId="{727154DF-601B-4044-B1D5-1C6805D3C60F}" destId="{007F2932-5970-465E-A816-AFFF33461144}" srcOrd="1" destOrd="0" presId="urn:microsoft.com/office/officeart/2009/3/layout/HorizontalOrganizationChart"/>
    <dgm:cxn modelId="{82C418BC-5B7D-419B-AD16-E3E9968A9D0C}" type="presOf" srcId="{F7420665-EAA5-40BD-8409-6929AF523E09}" destId="{7BB18663-6DE2-4F57-88D9-AAA026F7877E}" srcOrd="0" destOrd="0" presId="urn:microsoft.com/office/officeart/2009/3/layout/HorizontalOrganizationChart"/>
    <dgm:cxn modelId="{5C9E27B3-10FB-4634-9DBA-9F3BD4BA3D7E}" type="presOf" srcId="{F77F61A7-A8A5-4DA5-8F39-2886C1457A63}" destId="{4FED61AA-CE4D-4A23-964E-707C79912464}" srcOrd="0" destOrd="0" presId="urn:microsoft.com/office/officeart/2009/3/layout/HorizontalOrganizationChart"/>
    <dgm:cxn modelId="{1C60CD5C-29AE-47C7-A54E-3459BDF1C0EF}" type="presOf" srcId="{9871FB72-A07D-4126-A184-892E52BD3644}" destId="{9BEB7F8D-0266-47A0-A235-5758FD643D15}" srcOrd="0" destOrd="0" presId="urn:microsoft.com/office/officeart/2009/3/layout/HorizontalOrganizationChart"/>
    <dgm:cxn modelId="{ABA7F2A1-CDB5-47BD-90D7-F8C6028FAA38}" type="presOf" srcId="{727154DF-601B-4044-B1D5-1C6805D3C60F}" destId="{2B496C8E-9421-4393-A4B7-F4C482CE4066}" srcOrd="0" destOrd="0" presId="urn:microsoft.com/office/officeart/2009/3/layout/HorizontalOrganizationChart"/>
    <dgm:cxn modelId="{BBC7022D-EB43-4115-9E7C-A374C3C1F50C}" type="presOf" srcId="{2105D647-1076-4D93-94E5-A64C17D4D03C}" destId="{AE817EFF-0E7A-4B8F-8CF4-4D772095CD82}" srcOrd="0" destOrd="0" presId="urn:microsoft.com/office/officeart/2009/3/layout/HorizontalOrganizationChart"/>
    <dgm:cxn modelId="{A5554E56-C5B0-4234-B916-4E36F76DD418}" type="presOf" srcId="{AA51CB96-9A14-458B-ABE0-D6F83B15E1C7}" destId="{F50694D1-AA09-4855-B552-8FCFC5F60758}" srcOrd="0" destOrd="0" presId="urn:microsoft.com/office/officeart/2009/3/layout/HorizontalOrganizationChart"/>
    <dgm:cxn modelId="{B0779B2D-1B58-4ADD-96B2-B722FE370FF8}" srcId="{945A8D96-F97E-49C8-BC33-0DC3D51FB4D3}" destId="{DED3CD27-7399-40E2-977D-AC3368050A30}" srcOrd="0" destOrd="0" parTransId="{00619B04-5962-41AA-9058-3BABB2AF0D5B}" sibTransId="{57259890-E420-4D7B-B1F8-AD0187DFCABA}"/>
    <dgm:cxn modelId="{2E9C3CFF-AA3F-46CB-A9C6-B14DEB53F89B}" type="presOf" srcId="{AA51CB96-9A14-458B-ABE0-D6F83B15E1C7}" destId="{3AA9108B-B937-48F8-B62A-90AFE27C7620}" srcOrd="1" destOrd="0" presId="urn:microsoft.com/office/officeart/2009/3/layout/HorizontalOrganizationChart"/>
    <dgm:cxn modelId="{4035740C-C50B-4059-8291-3DF28E26F4F7}" type="presOf" srcId="{945A8D96-F97E-49C8-BC33-0DC3D51FB4D3}" destId="{CE7C4D25-1B9D-4F1B-8B2D-56195CB796DE}" srcOrd="1" destOrd="0" presId="urn:microsoft.com/office/officeart/2009/3/layout/HorizontalOrganizationChart"/>
    <dgm:cxn modelId="{F53514AC-3C3E-4F31-A3C9-CCF262BDD39C}" type="presOf" srcId="{7D2F015C-728B-4F60-9949-E9948F0B0BCE}" destId="{B90ADA09-A45C-4E19-9C9F-9532E3541C3E}" srcOrd="0" destOrd="0" presId="urn:microsoft.com/office/officeart/2009/3/layout/HorizontalOrganizationChart"/>
    <dgm:cxn modelId="{D068B595-F22E-48C2-A522-CB4BE775F3A6}" srcId="{2EA24607-E75D-4B27-A622-275257979937}" destId="{727154DF-601B-4044-B1D5-1C6805D3C60F}" srcOrd="1" destOrd="0" parTransId="{3659DA15-D253-4125-9F0B-DE83F23A6C70}" sibTransId="{F2EFF700-E792-4D95-8529-8EF25B5322BE}"/>
    <dgm:cxn modelId="{29E9E6DC-5157-4A97-8F46-D9BBD7F4195A}" type="presOf" srcId="{EE4C14E8-3197-42B3-99F4-29C6830B6DEA}" destId="{641F9C0A-4ACE-4E83-9923-CC09A0C5A67B}" srcOrd="0" destOrd="0" presId="urn:microsoft.com/office/officeart/2009/3/layout/HorizontalOrganizationChart"/>
    <dgm:cxn modelId="{089A45CD-2C0C-4F7F-A40D-7C8571FDE9D7}" type="presOf" srcId="{9BEFB2E1-F51E-4C0E-A452-4B3F04AE9CDD}" destId="{36CA5316-77FE-424D-B88E-B7386F6868D5}" srcOrd="0" destOrd="0" presId="urn:microsoft.com/office/officeart/2009/3/layout/HorizontalOrganizationChart"/>
    <dgm:cxn modelId="{871EE220-E345-46DE-BF27-E45CC07ABF04}" type="presOf" srcId="{E24486ED-1C27-4393-A21F-DC117FA2BB20}" destId="{9DDC41CF-26F7-43F6-B580-1369EC88CE68}" srcOrd="1" destOrd="0" presId="urn:microsoft.com/office/officeart/2009/3/layout/HorizontalOrganizationChart"/>
    <dgm:cxn modelId="{87FFDBB4-D7AC-4129-B0C5-3326520AFF4C}" type="presOf" srcId="{EE4C14E8-3197-42B3-99F4-29C6830B6DEA}" destId="{1ADE86AE-9B0A-4282-AFBD-32709D7139C8}" srcOrd="1" destOrd="0" presId="urn:microsoft.com/office/officeart/2009/3/layout/HorizontalOrganizationChart"/>
    <dgm:cxn modelId="{BCE20600-6878-4650-B2F9-1DB05E7C4534}" srcId="{785F58FF-68C8-458C-B94C-63BC7BBEC3F0}" destId="{945A8D96-F97E-49C8-BC33-0DC3D51FB4D3}" srcOrd="1" destOrd="0" parTransId="{9871FB72-A07D-4126-A184-892E52BD3644}" sibTransId="{1742F69E-8778-4680-AB2A-E437269F20EF}"/>
    <dgm:cxn modelId="{19C3C81E-672C-4F4B-8F69-73DB77DBB5B1}" srcId="{D1647E4C-81C6-42AC-BCC5-1F0BCE84472B}" destId="{2EA24607-E75D-4B27-A622-275257979937}" srcOrd="1" destOrd="0" parTransId="{977CE0EC-3F32-4772-95B3-08B81C831132}" sibTransId="{6E1D114D-73DC-4335-A5E7-BC75196AFF02}"/>
    <dgm:cxn modelId="{05A6F3E6-1A79-4999-9AE8-3AB6B8AADB48}" type="presOf" srcId="{2EA24607-E75D-4B27-A622-275257979937}" destId="{9E2A744F-F584-4C13-B619-DA5C09E69CC1}" srcOrd="1" destOrd="0" presId="urn:microsoft.com/office/officeart/2009/3/layout/HorizontalOrganizationChart"/>
    <dgm:cxn modelId="{3ADA4A63-424C-458F-89A5-3F3071EB72EB}" srcId="{727154DF-601B-4044-B1D5-1C6805D3C60F}" destId="{D156FD2C-2F42-43B1-BCD4-8245ACCA4DD4}" srcOrd="0" destOrd="0" parTransId="{754D12E2-495A-4A75-8664-FD203846550C}" sibTransId="{0285591E-5008-4CD4-9643-C3947BAD7B91}"/>
    <dgm:cxn modelId="{3F00E6AA-B3EF-49D1-9D5B-C04003CECC18}" type="presOf" srcId="{9929AB9D-4834-4974-A16A-D53118E1A3BA}" destId="{9E55051F-3306-4C79-9FE3-9243860CCAEA}" srcOrd="0" destOrd="0" presId="urn:microsoft.com/office/officeart/2009/3/layout/HorizontalOrganizationChart"/>
    <dgm:cxn modelId="{36D085CC-E608-471B-B496-35E66E3A409C}" type="presOf" srcId="{2105D647-1076-4D93-94E5-A64C17D4D03C}" destId="{B1C60DAF-7A82-4E5B-9BFE-45D2F8E165F7}" srcOrd="1" destOrd="0" presId="urn:microsoft.com/office/officeart/2009/3/layout/HorizontalOrganizationChart"/>
    <dgm:cxn modelId="{F595D1FC-C0C9-422E-9309-FC05413D446F}" srcId="{65A9C841-A7E4-43D9-AD21-282E92EAC194}" destId="{785F58FF-68C8-458C-B94C-63BC7BBEC3F0}" srcOrd="0" destOrd="0" parTransId="{12F2FB39-3525-461A-BBFE-6A76DC2B6B8E}" sibTransId="{0379DACF-2855-4A78-A7D6-7AE2EA56D643}"/>
    <dgm:cxn modelId="{20CBA904-EA44-4E0C-A686-34E3F7409894}" type="presOf" srcId="{754D12E2-495A-4A75-8664-FD203846550C}" destId="{821C5B75-B6B7-4C93-B3A6-29BA043EE060}" srcOrd="0" destOrd="0" presId="urn:microsoft.com/office/officeart/2009/3/layout/HorizontalOrganizationChart"/>
    <dgm:cxn modelId="{E18C067C-5F44-4505-9EB8-E7135906EE2E}" srcId="{2EA24607-E75D-4B27-A622-275257979937}" destId="{E24486ED-1C27-4393-A21F-DC117FA2BB20}" srcOrd="0" destOrd="0" parTransId="{F7420665-EAA5-40BD-8409-6929AF523E09}" sibTransId="{AF0ACB0C-FD88-4F98-9876-C74F24B1712C}"/>
    <dgm:cxn modelId="{A92DAC51-4672-4C88-A52A-80862B63E3AB}" type="presOf" srcId="{DED3CD27-7399-40E2-977D-AC3368050A30}" destId="{A4D104B2-3E3C-4DC2-AED7-CDB55ED80BE5}" srcOrd="1" destOrd="0" presId="urn:microsoft.com/office/officeart/2009/3/layout/HorizontalOrganizationChart"/>
    <dgm:cxn modelId="{62345AB9-E1C3-403C-916A-EEE284CE58C8}" type="presOf" srcId="{D1647E4C-81C6-42AC-BCC5-1F0BCE84472B}" destId="{3DC19D41-BE2B-4C24-B198-DBE03E31ED5E}" srcOrd="0" destOrd="0" presId="urn:microsoft.com/office/officeart/2009/3/layout/HorizontalOrganizationChart"/>
    <dgm:cxn modelId="{AA190BD2-C90A-4365-A6DE-1B62A75EB53E}" type="presOf" srcId="{785F58FF-68C8-458C-B94C-63BC7BBEC3F0}" destId="{558ECBF1-845B-45DF-9E75-08DC7CBC39CC}" srcOrd="0" destOrd="0" presId="urn:microsoft.com/office/officeart/2009/3/layout/HorizontalOrganizationChart"/>
    <dgm:cxn modelId="{651257F4-DCD0-4DBF-989B-1869E0764E51}" type="presOf" srcId="{D156FD2C-2F42-43B1-BCD4-8245ACCA4DD4}" destId="{B0555DE1-70E9-49D9-86C5-D7E8D1678E32}" srcOrd="0" destOrd="0" presId="urn:microsoft.com/office/officeart/2009/3/layout/HorizontalOrganizationChart"/>
    <dgm:cxn modelId="{5B09B94C-00B9-4EAC-8B6B-F8ABAA31583F}" type="presOf" srcId="{AC44E4AE-6D5D-41E6-9BE9-423C5CC1F209}" destId="{765C3A0E-9B41-4C30-905E-432A7FD37029}" srcOrd="1" destOrd="0" presId="urn:microsoft.com/office/officeart/2009/3/layout/HorizontalOrganizationChart"/>
    <dgm:cxn modelId="{0E5C08EF-20DA-40D2-8BB0-C5663171BE23}" type="presOf" srcId="{9929AB9D-4834-4974-A16A-D53118E1A3BA}" destId="{FC23E6EA-0E60-43C7-9605-74A985BE71E8}" srcOrd="1" destOrd="0" presId="urn:microsoft.com/office/officeart/2009/3/layout/HorizontalOrganizationChart"/>
    <dgm:cxn modelId="{FFECB651-B85C-4D63-A6B4-3546A4662242}" srcId="{945A8D96-F97E-49C8-BC33-0DC3D51FB4D3}" destId="{D1647E4C-81C6-42AC-BCC5-1F0BCE84472B}" srcOrd="1" destOrd="0" parTransId="{7D2F015C-728B-4F60-9949-E9948F0B0BCE}" sibTransId="{84E25202-BBD6-466B-802C-F6F4A7B44F2E}"/>
    <dgm:cxn modelId="{B2CD1501-EEBB-4653-89E4-B9D3381CA1C4}" type="presOf" srcId="{3880879C-76F5-4519-B6CF-575A67897058}" destId="{8E642129-02DF-47FB-BE6D-686E5596154D}" srcOrd="0" destOrd="0" presId="urn:microsoft.com/office/officeart/2009/3/layout/HorizontalOrganizationChart"/>
    <dgm:cxn modelId="{5ABDF030-D039-492F-A4EF-B306904180D8}" type="presOf" srcId="{2EA24607-E75D-4B27-A622-275257979937}" destId="{4C52C302-8EA3-4620-92E0-814276C8EC23}" srcOrd="0" destOrd="0" presId="urn:microsoft.com/office/officeart/2009/3/layout/HorizontalOrganizationChart"/>
    <dgm:cxn modelId="{170C8A78-7295-4BDB-87BA-2B6D5E8989C1}" type="presOf" srcId="{A6D62B5C-5EC4-44E4-86B7-A36FFA5A6671}" destId="{9F06C206-71BE-4EDA-833D-EFB044F838AE}" srcOrd="0" destOrd="0" presId="urn:microsoft.com/office/officeart/2009/3/layout/HorizontalOrganizationChart"/>
    <dgm:cxn modelId="{FF00379B-D6C8-4C88-A080-D67AA955CA25}" type="presOf" srcId="{945A8D96-F97E-49C8-BC33-0DC3D51FB4D3}" destId="{956E9BE9-D680-49D1-8629-B0461367C1DC}" srcOrd="0" destOrd="0" presId="urn:microsoft.com/office/officeart/2009/3/layout/HorizontalOrganizationChart"/>
    <dgm:cxn modelId="{7EDBDB4E-F4EB-46D3-9CCA-CDC1202ABD93}" srcId="{2105D647-1076-4D93-94E5-A64C17D4D03C}" destId="{AA51CB96-9A14-458B-ABE0-D6F83B15E1C7}" srcOrd="0" destOrd="0" parTransId="{3880879C-76F5-4519-B6CF-575A67897058}" sibTransId="{D5A61934-DEDF-4507-8223-7F553FBE8ECA}"/>
    <dgm:cxn modelId="{C89923DD-B545-45C8-84AB-BA535573426A}" type="presOf" srcId="{65A9C841-A7E4-43D9-AD21-282E92EAC194}" destId="{26BAAB2D-E269-4CB9-B5DA-6323B33C206F}" srcOrd="0" destOrd="0" presId="urn:microsoft.com/office/officeart/2009/3/layout/HorizontalOrganizationChart"/>
    <dgm:cxn modelId="{28D7158A-D629-43FD-A547-A99FFB3C1779}" srcId="{2105D647-1076-4D93-94E5-A64C17D4D03C}" destId="{EE4C14E8-3197-42B3-99F4-29C6830B6DEA}" srcOrd="1" destOrd="0" parTransId="{A6D62B5C-5EC4-44E4-86B7-A36FFA5A6671}" sibTransId="{345E5017-23B1-41C6-B0CF-D020E2836D37}"/>
    <dgm:cxn modelId="{BC801740-97F0-4AD3-8EC3-87A5273E40CA}" type="presParOf" srcId="{26BAAB2D-E269-4CB9-B5DA-6323B33C206F}" destId="{3D0ABF41-C475-4B78-84C2-F77F3B44C533}" srcOrd="0" destOrd="0" presId="urn:microsoft.com/office/officeart/2009/3/layout/HorizontalOrganizationChart"/>
    <dgm:cxn modelId="{57B1FB31-5BE5-4BD8-81EC-7ECD9DE6B495}" type="presParOf" srcId="{3D0ABF41-C475-4B78-84C2-F77F3B44C533}" destId="{E3D5A215-543A-4FAA-8D11-CF34DA3CABDA}" srcOrd="0" destOrd="0" presId="urn:microsoft.com/office/officeart/2009/3/layout/HorizontalOrganizationChart"/>
    <dgm:cxn modelId="{D6E6F826-C2CA-45BA-AFAA-035117AECD1F}" type="presParOf" srcId="{E3D5A215-543A-4FAA-8D11-CF34DA3CABDA}" destId="{558ECBF1-845B-45DF-9E75-08DC7CBC39CC}" srcOrd="0" destOrd="0" presId="urn:microsoft.com/office/officeart/2009/3/layout/HorizontalOrganizationChart"/>
    <dgm:cxn modelId="{421843E0-D181-4EA2-855F-9DDEFFBD31B7}" type="presParOf" srcId="{E3D5A215-543A-4FAA-8D11-CF34DA3CABDA}" destId="{EB971DC2-3957-4B4E-A23E-C471AC96EBB0}" srcOrd="1" destOrd="0" presId="urn:microsoft.com/office/officeart/2009/3/layout/HorizontalOrganizationChart"/>
    <dgm:cxn modelId="{F9D7D322-C0AE-445F-9134-DB9C5E436F2E}" type="presParOf" srcId="{3D0ABF41-C475-4B78-84C2-F77F3B44C533}" destId="{DD1F88DE-9096-403A-9051-493FFC9B70DE}" srcOrd="1" destOrd="0" presId="urn:microsoft.com/office/officeart/2009/3/layout/HorizontalOrganizationChart"/>
    <dgm:cxn modelId="{1B9D165F-32F1-4A76-9B1D-208D89CDDFA7}" type="presParOf" srcId="{DD1F88DE-9096-403A-9051-493FFC9B70DE}" destId="{4220CBFF-598A-4B6F-85BC-017276B83E4C}" srcOrd="0" destOrd="0" presId="urn:microsoft.com/office/officeart/2009/3/layout/HorizontalOrganizationChart"/>
    <dgm:cxn modelId="{35C688F4-FA3B-4FC4-9B9A-D852E9E86A3E}" type="presParOf" srcId="{DD1F88DE-9096-403A-9051-493FFC9B70DE}" destId="{386D54A6-5881-4909-80B0-10BB2A98B7A1}" srcOrd="1" destOrd="0" presId="urn:microsoft.com/office/officeart/2009/3/layout/HorizontalOrganizationChart"/>
    <dgm:cxn modelId="{4D292275-B8EC-4528-8760-90349A6923A7}" type="presParOf" srcId="{386D54A6-5881-4909-80B0-10BB2A98B7A1}" destId="{80DC6E90-D464-44EA-BF87-6433DE08AAAA}" srcOrd="0" destOrd="0" presId="urn:microsoft.com/office/officeart/2009/3/layout/HorizontalOrganizationChart"/>
    <dgm:cxn modelId="{2DBA51B5-F88B-4190-9CBD-A003680930AC}" type="presParOf" srcId="{80DC6E90-D464-44EA-BF87-6433DE08AAAA}" destId="{9E55051F-3306-4C79-9FE3-9243860CCAEA}" srcOrd="0" destOrd="0" presId="urn:microsoft.com/office/officeart/2009/3/layout/HorizontalOrganizationChart"/>
    <dgm:cxn modelId="{ED3D6DB5-BCA3-4885-830D-D28F4742CAED}" type="presParOf" srcId="{80DC6E90-D464-44EA-BF87-6433DE08AAAA}" destId="{FC23E6EA-0E60-43C7-9605-74A985BE71E8}" srcOrd="1" destOrd="0" presId="urn:microsoft.com/office/officeart/2009/3/layout/HorizontalOrganizationChart"/>
    <dgm:cxn modelId="{6BA38869-8780-4B22-ADD0-03B5431958B9}" type="presParOf" srcId="{386D54A6-5881-4909-80B0-10BB2A98B7A1}" destId="{1012AE91-5DC1-4010-88D7-D14746AC64F1}" srcOrd="1" destOrd="0" presId="urn:microsoft.com/office/officeart/2009/3/layout/HorizontalOrganizationChart"/>
    <dgm:cxn modelId="{F1A04D4F-DF25-41B6-AF57-C1E9DE952D70}" type="presParOf" srcId="{386D54A6-5881-4909-80B0-10BB2A98B7A1}" destId="{0084C911-6683-4698-982F-2E5FB3FDC353}" srcOrd="2" destOrd="0" presId="urn:microsoft.com/office/officeart/2009/3/layout/HorizontalOrganizationChart"/>
    <dgm:cxn modelId="{EA12C8BE-9C10-44E7-938A-F94F84284106}" type="presParOf" srcId="{DD1F88DE-9096-403A-9051-493FFC9B70DE}" destId="{9BEB7F8D-0266-47A0-A235-5758FD643D15}" srcOrd="2" destOrd="0" presId="urn:microsoft.com/office/officeart/2009/3/layout/HorizontalOrganizationChart"/>
    <dgm:cxn modelId="{6F293767-7C65-4DFD-8E42-DCD72AD37845}" type="presParOf" srcId="{DD1F88DE-9096-403A-9051-493FFC9B70DE}" destId="{0129B884-C545-4978-8CB5-817314DAECA1}" srcOrd="3" destOrd="0" presId="urn:microsoft.com/office/officeart/2009/3/layout/HorizontalOrganizationChart"/>
    <dgm:cxn modelId="{5DB997C7-122E-4E1C-9757-D256BBFF1EC4}" type="presParOf" srcId="{0129B884-C545-4978-8CB5-817314DAECA1}" destId="{82BB6881-76AC-46E5-98D8-09D119AF8666}" srcOrd="0" destOrd="0" presId="urn:microsoft.com/office/officeart/2009/3/layout/HorizontalOrganizationChart"/>
    <dgm:cxn modelId="{18340B61-8694-4749-806A-2C40511749AF}" type="presParOf" srcId="{82BB6881-76AC-46E5-98D8-09D119AF8666}" destId="{956E9BE9-D680-49D1-8629-B0461367C1DC}" srcOrd="0" destOrd="0" presId="urn:microsoft.com/office/officeart/2009/3/layout/HorizontalOrganizationChart"/>
    <dgm:cxn modelId="{D6F6B724-6B50-443F-B6CD-E187627C0535}" type="presParOf" srcId="{82BB6881-76AC-46E5-98D8-09D119AF8666}" destId="{CE7C4D25-1B9D-4F1B-8B2D-56195CB796DE}" srcOrd="1" destOrd="0" presId="urn:microsoft.com/office/officeart/2009/3/layout/HorizontalOrganizationChart"/>
    <dgm:cxn modelId="{83E8B911-AA74-4FA2-903C-4A74E977CEC4}" type="presParOf" srcId="{0129B884-C545-4978-8CB5-817314DAECA1}" destId="{C05F2028-929C-4568-8A2E-CAF3DB5F5C4F}" srcOrd="1" destOrd="0" presId="urn:microsoft.com/office/officeart/2009/3/layout/HorizontalOrganizationChart"/>
    <dgm:cxn modelId="{606FF4FA-A1D9-4A1A-A78C-605BFB45E3AF}" type="presParOf" srcId="{C05F2028-929C-4568-8A2E-CAF3DB5F5C4F}" destId="{9D9EF6BC-E7B9-466A-B013-7EDDC0DF2E4C}" srcOrd="0" destOrd="0" presId="urn:microsoft.com/office/officeart/2009/3/layout/HorizontalOrganizationChart"/>
    <dgm:cxn modelId="{32CD313C-5FFA-4DE5-9419-28B655991656}" type="presParOf" srcId="{C05F2028-929C-4568-8A2E-CAF3DB5F5C4F}" destId="{1C35A99D-B4A6-4618-AE9C-058AD81CF152}" srcOrd="1" destOrd="0" presId="urn:microsoft.com/office/officeart/2009/3/layout/HorizontalOrganizationChart"/>
    <dgm:cxn modelId="{55326F17-2767-469D-897C-43746C506643}" type="presParOf" srcId="{1C35A99D-B4A6-4618-AE9C-058AD81CF152}" destId="{77311B72-D44E-4637-82E7-DCA098574511}" srcOrd="0" destOrd="0" presId="urn:microsoft.com/office/officeart/2009/3/layout/HorizontalOrganizationChart"/>
    <dgm:cxn modelId="{B5C2E7B4-7F42-4FCE-A29E-CD947D191E60}" type="presParOf" srcId="{77311B72-D44E-4637-82E7-DCA098574511}" destId="{90A47687-0814-474D-95DE-6CC72B95E404}" srcOrd="0" destOrd="0" presId="urn:microsoft.com/office/officeart/2009/3/layout/HorizontalOrganizationChart"/>
    <dgm:cxn modelId="{22ABFCA9-27B4-4696-8B77-5B0179A0B8F2}" type="presParOf" srcId="{77311B72-D44E-4637-82E7-DCA098574511}" destId="{A4D104B2-3E3C-4DC2-AED7-CDB55ED80BE5}" srcOrd="1" destOrd="0" presId="urn:microsoft.com/office/officeart/2009/3/layout/HorizontalOrganizationChart"/>
    <dgm:cxn modelId="{A1B27EA5-E79A-4C27-9E59-C5AA19BA4DD3}" type="presParOf" srcId="{1C35A99D-B4A6-4618-AE9C-058AD81CF152}" destId="{71A8CD85-EF4E-4500-955D-251B12A7B74B}" srcOrd="1" destOrd="0" presId="urn:microsoft.com/office/officeart/2009/3/layout/HorizontalOrganizationChart"/>
    <dgm:cxn modelId="{71147E56-BAFB-4A33-8B7C-077E3389F061}" type="presParOf" srcId="{1C35A99D-B4A6-4618-AE9C-058AD81CF152}" destId="{DB8ED52F-64E4-4065-AF0D-DAD8F1A4B3E6}" srcOrd="2" destOrd="0" presId="urn:microsoft.com/office/officeart/2009/3/layout/HorizontalOrganizationChart"/>
    <dgm:cxn modelId="{841FB3A4-72B9-419B-AA18-D99E7458E089}" type="presParOf" srcId="{C05F2028-929C-4568-8A2E-CAF3DB5F5C4F}" destId="{B90ADA09-A45C-4E19-9C9F-9532E3541C3E}" srcOrd="2" destOrd="0" presId="urn:microsoft.com/office/officeart/2009/3/layout/HorizontalOrganizationChart"/>
    <dgm:cxn modelId="{138761C5-C5C8-4234-B434-A01A8FC828DE}" type="presParOf" srcId="{C05F2028-929C-4568-8A2E-CAF3DB5F5C4F}" destId="{6142C4E2-0FA6-4912-870A-FCD4A1F3E891}" srcOrd="3" destOrd="0" presId="urn:microsoft.com/office/officeart/2009/3/layout/HorizontalOrganizationChart"/>
    <dgm:cxn modelId="{630BDDFB-7E8A-4308-B79E-E43F669D0522}" type="presParOf" srcId="{6142C4E2-0FA6-4912-870A-FCD4A1F3E891}" destId="{6266AB63-2753-4CB0-9C9D-BB60561C0B9D}" srcOrd="0" destOrd="0" presId="urn:microsoft.com/office/officeart/2009/3/layout/HorizontalOrganizationChart"/>
    <dgm:cxn modelId="{6B436695-5FC7-4412-ADD5-15A42C72C956}" type="presParOf" srcId="{6266AB63-2753-4CB0-9C9D-BB60561C0B9D}" destId="{3DC19D41-BE2B-4C24-B198-DBE03E31ED5E}" srcOrd="0" destOrd="0" presId="urn:microsoft.com/office/officeart/2009/3/layout/HorizontalOrganizationChart"/>
    <dgm:cxn modelId="{C317B8FF-5991-4B4D-967E-4494F8856E3D}" type="presParOf" srcId="{6266AB63-2753-4CB0-9C9D-BB60561C0B9D}" destId="{78180366-B95E-43DC-AF50-DFF78D1A5C58}" srcOrd="1" destOrd="0" presId="urn:microsoft.com/office/officeart/2009/3/layout/HorizontalOrganizationChart"/>
    <dgm:cxn modelId="{C2CCB580-F94B-4CA7-989C-85B1157697F2}" type="presParOf" srcId="{6142C4E2-0FA6-4912-870A-FCD4A1F3E891}" destId="{BFF28167-6A5D-41EF-9BDB-41F3B90E2727}" srcOrd="1" destOrd="0" presId="urn:microsoft.com/office/officeart/2009/3/layout/HorizontalOrganizationChart"/>
    <dgm:cxn modelId="{1D861E91-4402-4898-99CD-519D01D8A290}" type="presParOf" srcId="{BFF28167-6A5D-41EF-9BDB-41F3B90E2727}" destId="{4FED61AA-CE4D-4A23-964E-707C79912464}" srcOrd="0" destOrd="0" presId="urn:microsoft.com/office/officeart/2009/3/layout/HorizontalOrganizationChart"/>
    <dgm:cxn modelId="{272FD7CE-2AE1-4A06-99EE-337374E92E12}" type="presParOf" srcId="{BFF28167-6A5D-41EF-9BDB-41F3B90E2727}" destId="{3F9489DD-01D5-4CF7-A347-84EBAC7C36F1}" srcOrd="1" destOrd="0" presId="urn:microsoft.com/office/officeart/2009/3/layout/HorizontalOrganizationChart"/>
    <dgm:cxn modelId="{5BB2AD57-A05A-4B26-8D3E-CB7EA94D30D0}" type="presParOf" srcId="{3F9489DD-01D5-4CF7-A347-84EBAC7C36F1}" destId="{067801BA-8D90-44F0-BDE4-52F246F92519}" srcOrd="0" destOrd="0" presId="urn:microsoft.com/office/officeart/2009/3/layout/HorizontalOrganizationChart"/>
    <dgm:cxn modelId="{61DC363C-01FE-440B-8E1E-8F92C74254B4}" type="presParOf" srcId="{067801BA-8D90-44F0-BDE4-52F246F92519}" destId="{3E7E6075-C696-43E6-A95D-3096F7B08397}" srcOrd="0" destOrd="0" presId="urn:microsoft.com/office/officeart/2009/3/layout/HorizontalOrganizationChart"/>
    <dgm:cxn modelId="{18B0E0F4-8B0D-4F9A-89E8-A6B0EABA5DAA}" type="presParOf" srcId="{067801BA-8D90-44F0-BDE4-52F246F92519}" destId="{765C3A0E-9B41-4C30-905E-432A7FD37029}" srcOrd="1" destOrd="0" presId="urn:microsoft.com/office/officeart/2009/3/layout/HorizontalOrganizationChart"/>
    <dgm:cxn modelId="{A8A95FAF-81D2-4F8A-92F3-D1E1A8225A6B}" type="presParOf" srcId="{3F9489DD-01D5-4CF7-A347-84EBAC7C36F1}" destId="{3D79221C-B101-4DF6-83BA-BEC29B76F05E}" srcOrd="1" destOrd="0" presId="urn:microsoft.com/office/officeart/2009/3/layout/HorizontalOrganizationChart"/>
    <dgm:cxn modelId="{72E7D502-0090-4019-91BE-DDF5923EBC5F}" type="presParOf" srcId="{3F9489DD-01D5-4CF7-A347-84EBAC7C36F1}" destId="{B972EE16-DC04-487C-9577-BED739DD90D7}" srcOrd="2" destOrd="0" presId="urn:microsoft.com/office/officeart/2009/3/layout/HorizontalOrganizationChart"/>
    <dgm:cxn modelId="{42A1BAF9-DCC1-41C0-865E-411B642B5D0A}" type="presParOf" srcId="{BFF28167-6A5D-41EF-9BDB-41F3B90E2727}" destId="{31035814-9D13-46E7-A583-A9D8A22E52B4}" srcOrd="2" destOrd="0" presId="urn:microsoft.com/office/officeart/2009/3/layout/HorizontalOrganizationChart"/>
    <dgm:cxn modelId="{140996BE-4D2D-4C57-B10E-53A28D18BB67}" type="presParOf" srcId="{BFF28167-6A5D-41EF-9BDB-41F3B90E2727}" destId="{523A2CBB-6776-45EC-9D8D-D30A2BF8E69C}" srcOrd="3" destOrd="0" presId="urn:microsoft.com/office/officeart/2009/3/layout/HorizontalOrganizationChart"/>
    <dgm:cxn modelId="{330DFB91-5616-41FB-82B4-D8867418F38A}" type="presParOf" srcId="{523A2CBB-6776-45EC-9D8D-D30A2BF8E69C}" destId="{C0BD4315-BD89-4A3A-9E57-C89C4D4EB000}" srcOrd="0" destOrd="0" presId="urn:microsoft.com/office/officeart/2009/3/layout/HorizontalOrganizationChart"/>
    <dgm:cxn modelId="{ADD1EF03-9A61-4DD2-AD58-112E1C225676}" type="presParOf" srcId="{C0BD4315-BD89-4A3A-9E57-C89C4D4EB000}" destId="{4C52C302-8EA3-4620-92E0-814276C8EC23}" srcOrd="0" destOrd="0" presId="urn:microsoft.com/office/officeart/2009/3/layout/HorizontalOrganizationChart"/>
    <dgm:cxn modelId="{88339021-376D-4A21-BC72-DCA4BBC24C76}" type="presParOf" srcId="{C0BD4315-BD89-4A3A-9E57-C89C4D4EB000}" destId="{9E2A744F-F584-4C13-B619-DA5C09E69CC1}" srcOrd="1" destOrd="0" presId="urn:microsoft.com/office/officeart/2009/3/layout/HorizontalOrganizationChart"/>
    <dgm:cxn modelId="{7D8159AD-4BBD-4A14-8B9B-75CACD82F159}" type="presParOf" srcId="{523A2CBB-6776-45EC-9D8D-D30A2BF8E69C}" destId="{09582860-7B6E-427F-AE89-D6B1AD518F17}" srcOrd="1" destOrd="0" presId="urn:microsoft.com/office/officeart/2009/3/layout/HorizontalOrganizationChart"/>
    <dgm:cxn modelId="{DB01B51E-ADC1-4967-A183-B2B31F59B43D}" type="presParOf" srcId="{09582860-7B6E-427F-AE89-D6B1AD518F17}" destId="{7BB18663-6DE2-4F57-88D9-AAA026F7877E}" srcOrd="0" destOrd="0" presId="urn:microsoft.com/office/officeart/2009/3/layout/HorizontalOrganizationChart"/>
    <dgm:cxn modelId="{CAAAF91E-CF40-4CD7-9DB3-933AE41620A8}" type="presParOf" srcId="{09582860-7B6E-427F-AE89-D6B1AD518F17}" destId="{3FD30011-AB99-4A4A-A80A-EEA876F5C83E}" srcOrd="1" destOrd="0" presId="urn:microsoft.com/office/officeart/2009/3/layout/HorizontalOrganizationChart"/>
    <dgm:cxn modelId="{D84129AC-57A3-4445-9CA5-0BE14BDFDC97}" type="presParOf" srcId="{3FD30011-AB99-4A4A-A80A-EEA876F5C83E}" destId="{F16ADDA8-655A-4562-BFFD-D839E0E1B49E}" srcOrd="0" destOrd="0" presId="urn:microsoft.com/office/officeart/2009/3/layout/HorizontalOrganizationChart"/>
    <dgm:cxn modelId="{833850B0-E6D3-4C42-9DBC-F612357522D6}" type="presParOf" srcId="{F16ADDA8-655A-4562-BFFD-D839E0E1B49E}" destId="{397E01A1-C7FB-4FCD-ACF3-CC7986CF06D3}" srcOrd="0" destOrd="0" presId="urn:microsoft.com/office/officeart/2009/3/layout/HorizontalOrganizationChart"/>
    <dgm:cxn modelId="{AD58733E-B118-4D11-A06E-A33BABE72396}" type="presParOf" srcId="{F16ADDA8-655A-4562-BFFD-D839E0E1B49E}" destId="{9DDC41CF-26F7-43F6-B580-1369EC88CE68}" srcOrd="1" destOrd="0" presId="urn:microsoft.com/office/officeart/2009/3/layout/HorizontalOrganizationChart"/>
    <dgm:cxn modelId="{784D849F-B11B-44F8-A30E-42D8ACFA9CB1}" type="presParOf" srcId="{3FD30011-AB99-4A4A-A80A-EEA876F5C83E}" destId="{3D2E1683-6BB1-41F1-8B2A-F20144D3CEE5}" srcOrd="1" destOrd="0" presId="urn:microsoft.com/office/officeart/2009/3/layout/HorizontalOrganizationChart"/>
    <dgm:cxn modelId="{7C46A1CB-7D80-4D0C-A981-96769D56A21B}" type="presParOf" srcId="{3FD30011-AB99-4A4A-A80A-EEA876F5C83E}" destId="{7B6D8FD7-FB52-42F8-AAEB-4FB1BE540542}" srcOrd="2" destOrd="0" presId="urn:microsoft.com/office/officeart/2009/3/layout/HorizontalOrganizationChart"/>
    <dgm:cxn modelId="{98FC7C1C-8C01-40E2-93F6-3F940FBEED32}" type="presParOf" srcId="{09582860-7B6E-427F-AE89-D6B1AD518F17}" destId="{F63C9568-BB1F-4E14-A05B-22C1410DA351}" srcOrd="2" destOrd="0" presId="urn:microsoft.com/office/officeart/2009/3/layout/HorizontalOrganizationChart"/>
    <dgm:cxn modelId="{93F293DA-8A37-4ADE-A1BA-F5B995B04E46}" type="presParOf" srcId="{09582860-7B6E-427F-AE89-D6B1AD518F17}" destId="{59428877-6663-4632-86D4-30744178FC9B}" srcOrd="3" destOrd="0" presId="urn:microsoft.com/office/officeart/2009/3/layout/HorizontalOrganizationChart"/>
    <dgm:cxn modelId="{936BCF40-9DBB-49C2-A476-CAF569D69680}" type="presParOf" srcId="{59428877-6663-4632-86D4-30744178FC9B}" destId="{6EA9072E-74F7-4C66-BE5D-5018B9D02C1C}" srcOrd="0" destOrd="0" presId="urn:microsoft.com/office/officeart/2009/3/layout/HorizontalOrganizationChart"/>
    <dgm:cxn modelId="{5A21A10B-9AEE-4C2A-838B-77F1A3857C9C}" type="presParOf" srcId="{6EA9072E-74F7-4C66-BE5D-5018B9D02C1C}" destId="{2B496C8E-9421-4393-A4B7-F4C482CE4066}" srcOrd="0" destOrd="0" presId="urn:microsoft.com/office/officeart/2009/3/layout/HorizontalOrganizationChart"/>
    <dgm:cxn modelId="{5502128C-0599-4FF5-97E4-BD8373466D4A}" type="presParOf" srcId="{6EA9072E-74F7-4C66-BE5D-5018B9D02C1C}" destId="{007F2932-5970-465E-A816-AFFF33461144}" srcOrd="1" destOrd="0" presId="urn:microsoft.com/office/officeart/2009/3/layout/HorizontalOrganizationChart"/>
    <dgm:cxn modelId="{E50971E2-0E2F-4221-94EB-04DF28C29B25}" type="presParOf" srcId="{59428877-6663-4632-86D4-30744178FC9B}" destId="{4490089A-EC26-4479-9CCF-56FEBAE759E5}" srcOrd="1" destOrd="0" presId="urn:microsoft.com/office/officeart/2009/3/layout/HorizontalOrganizationChart"/>
    <dgm:cxn modelId="{07998885-430F-44C3-A2DD-06D08F417B4B}" type="presParOf" srcId="{4490089A-EC26-4479-9CCF-56FEBAE759E5}" destId="{821C5B75-B6B7-4C93-B3A6-29BA043EE060}" srcOrd="0" destOrd="0" presId="urn:microsoft.com/office/officeart/2009/3/layout/HorizontalOrganizationChart"/>
    <dgm:cxn modelId="{4EB666E8-E2AD-4856-9809-71329B26D9E9}" type="presParOf" srcId="{4490089A-EC26-4479-9CCF-56FEBAE759E5}" destId="{508AF299-6FF6-426E-B90D-D3910D92BECB}" srcOrd="1" destOrd="0" presId="urn:microsoft.com/office/officeart/2009/3/layout/HorizontalOrganizationChart"/>
    <dgm:cxn modelId="{695FF94C-9223-4D90-9C53-15BBC61D0FE2}" type="presParOf" srcId="{508AF299-6FF6-426E-B90D-D3910D92BECB}" destId="{D5D82920-6EC0-4EEB-BE08-DECF4EFE9417}" srcOrd="0" destOrd="0" presId="urn:microsoft.com/office/officeart/2009/3/layout/HorizontalOrganizationChart"/>
    <dgm:cxn modelId="{8E3B4FA8-AC86-4D93-8E4D-CDD69E9A904B}" type="presParOf" srcId="{D5D82920-6EC0-4EEB-BE08-DECF4EFE9417}" destId="{B0555DE1-70E9-49D9-86C5-D7E8D1678E32}" srcOrd="0" destOrd="0" presId="urn:microsoft.com/office/officeart/2009/3/layout/HorizontalOrganizationChart"/>
    <dgm:cxn modelId="{9295201D-8FD5-4936-8EE6-8F94096A8C47}" type="presParOf" srcId="{D5D82920-6EC0-4EEB-BE08-DECF4EFE9417}" destId="{559EF2A7-BE09-4555-81F3-88A56052D821}" srcOrd="1" destOrd="0" presId="urn:microsoft.com/office/officeart/2009/3/layout/HorizontalOrganizationChart"/>
    <dgm:cxn modelId="{3023F3AA-9B36-4C94-89F6-4BAFC1C0D67A}" type="presParOf" srcId="{508AF299-6FF6-426E-B90D-D3910D92BECB}" destId="{4F5A4941-927A-4EFB-AA63-47B533484647}" srcOrd="1" destOrd="0" presId="urn:microsoft.com/office/officeart/2009/3/layout/HorizontalOrganizationChart"/>
    <dgm:cxn modelId="{7E64A9BD-55BD-4614-8B50-52C63C31BA2B}" type="presParOf" srcId="{508AF299-6FF6-426E-B90D-D3910D92BECB}" destId="{6E09CC2A-ED23-4B05-BB36-670E29EA474C}" srcOrd="2" destOrd="0" presId="urn:microsoft.com/office/officeart/2009/3/layout/HorizontalOrganizationChart"/>
    <dgm:cxn modelId="{A497E8C5-3F93-4F78-ADC2-2E4F81B647F4}" type="presParOf" srcId="{4490089A-EC26-4479-9CCF-56FEBAE759E5}" destId="{36CA5316-77FE-424D-B88E-B7386F6868D5}" srcOrd="2" destOrd="0" presId="urn:microsoft.com/office/officeart/2009/3/layout/HorizontalOrganizationChart"/>
    <dgm:cxn modelId="{C6626C04-D8BB-4F08-A83E-492EBB0E1A57}" type="presParOf" srcId="{4490089A-EC26-4479-9CCF-56FEBAE759E5}" destId="{9636F4E7-6B07-40C9-862E-1353D69BC0AD}" srcOrd="3" destOrd="0" presId="urn:microsoft.com/office/officeart/2009/3/layout/HorizontalOrganizationChart"/>
    <dgm:cxn modelId="{BEC8D8B8-0867-4B2A-AB43-26429C20A91D}" type="presParOf" srcId="{9636F4E7-6B07-40C9-862E-1353D69BC0AD}" destId="{9F438805-DA9D-4F8D-BBA7-5600C09248E2}" srcOrd="0" destOrd="0" presId="urn:microsoft.com/office/officeart/2009/3/layout/HorizontalOrganizationChart"/>
    <dgm:cxn modelId="{652DEE1F-42EF-44AC-9E42-EA35562F1F4A}" type="presParOf" srcId="{9F438805-DA9D-4F8D-BBA7-5600C09248E2}" destId="{AE817EFF-0E7A-4B8F-8CF4-4D772095CD82}" srcOrd="0" destOrd="0" presId="urn:microsoft.com/office/officeart/2009/3/layout/HorizontalOrganizationChart"/>
    <dgm:cxn modelId="{AD9018A8-0966-421D-93EC-2498916FBC2B}" type="presParOf" srcId="{9F438805-DA9D-4F8D-BBA7-5600C09248E2}" destId="{B1C60DAF-7A82-4E5B-9BFE-45D2F8E165F7}" srcOrd="1" destOrd="0" presId="urn:microsoft.com/office/officeart/2009/3/layout/HorizontalOrganizationChart"/>
    <dgm:cxn modelId="{2DE0BFAF-4648-444D-91BA-C97CC3496D33}" type="presParOf" srcId="{9636F4E7-6B07-40C9-862E-1353D69BC0AD}" destId="{20DF03CA-60A4-486D-830F-40B4D92D941A}" srcOrd="1" destOrd="0" presId="urn:microsoft.com/office/officeart/2009/3/layout/HorizontalOrganizationChart"/>
    <dgm:cxn modelId="{89A992B4-08F6-4F23-A270-1E62CE9BFAA6}" type="presParOf" srcId="{20DF03CA-60A4-486D-830F-40B4D92D941A}" destId="{8E642129-02DF-47FB-BE6D-686E5596154D}" srcOrd="0" destOrd="0" presId="urn:microsoft.com/office/officeart/2009/3/layout/HorizontalOrganizationChart"/>
    <dgm:cxn modelId="{8C8CD0F9-F80B-47CC-9284-C6177CBE209E}" type="presParOf" srcId="{20DF03CA-60A4-486D-830F-40B4D92D941A}" destId="{1584EB38-4DDD-429F-986F-11DDAFAA8969}" srcOrd="1" destOrd="0" presId="urn:microsoft.com/office/officeart/2009/3/layout/HorizontalOrganizationChart"/>
    <dgm:cxn modelId="{A849A351-3497-4614-B2C3-FAD490E0EF74}" type="presParOf" srcId="{1584EB38-4DDD-429F-986F-11DDAFAA8969}" destId="{51EAB710-F0C3-416B-A15B-B06880300323}" srcOrd="0" destOrd="0" presId="urn:microsoft.com/office/officeart/2009/3/layout/HorizontalOrganizationChart"/>
    <dgm:cxn modelId="{10961BAE-A9C3-4C0E-971E-450AB17F52D6}" type="presParOf" srcId="{51EAB710-F0C3-416B-A15B-B06880300323}" destId="{F50694D1-AA09-4855-B552-8FCFC5F60758}" srcOrd="0" destOrd="0" presId="urn:microsoft.com/office/officeart/2009/3/layout/HorizontalOrganizationChart"/>
    <dgm:cxn modelId="{A0068908-AF1D-4841-9D20-640C47DD5C0A}" type="presParOf" srcId="{51EAB710-F0C3-416B-A15B-B06880300323}" destId="{3AA9108B-B937-48F8-B62A-90AFE27C7620}" srcOrd="1" destOrd="0" presId="urn:microsoft.com/office/officeart/2009/3/layout/HorizontalOrganizationChart"/>
    <dgm:cxn modelId="{1A610085-D10F-4545-BF7E-FBDA38696D4A}" type="presParOf" srcId="{1584EB38-4DDD-429F-986F-11DDAFAA8969}" destId="{006FC19A-05DF-4341-B168-948803B3EFF9}" srcOrd="1" destOrd="0" presId="urn:microsoft.com/office/officeart/2009/3/layout/HorizontalOrganizationChart"/>
    <dgm:cxn modelId="{289A1B41-1D87-4D7A-89D9-49484B9EFA2C}" type="presParOf" srcId="{1584EB38-4DDD-429F-986F-11DDAFAA8969}" destId="{DAC23A51-2979-4317-846F-76D976D0A1A0}" srcOrd="2" destOrd="0" presId="urn:microsoft.com/office/officeart/2009/3/layout/HorizontalOrganizationChart"/>
    <dgm:cxn modelId="{622E3127-7A05-4D09-8625-E4A26CBC9A7D}" type="presParOf" srcId="{20DF03CA-60A4-486D-830F-40B4D92D941A}" destId="{9F06C206-71BE-4EDA-833D-EFB044F838AE}" srcOrd="2" destOrd="0" presId="urn:microsoft.com/office/officeart/2009/3/layout/HorizontalOrganizationChart"/>
    <dgm:cxn modelId="{6E569270-4EE1-4BBD-8584-C85082DAE2C3}" type="presParOf" srcId="{20DF03CA-60A4-486D-830F-40B4D92D941A}" destId="{1632C813-52EE-41E2-9050-58704E924047}" srcOrd="3" destOrd="0" presId="urn:microsoft.com/office/officeart/2009/3/layout/HorizontalOrganizationChart"/>
    <dgm:cxn modelId="{B836E4C1-40D0-43B9-ACAB-385FE63884C6}" type="presParOf" srcId="{1632C813-52EE-41E2-9050-58704E924047}" destId="{5E0B757E-6F0D-4431-8CDF-41E0AF5200DE}" srcOrd="0" destOrd="0" presId="urn:microsoft.com/office/officeart/2009/3/layout/HorizontalOrganizationChart"/>
    <dgm:cxn modelId="{5C6AB833-3E12-4414-BAAC-50CE2E9781B4}" type="presParOf" srcId="{5E0B757E-6F0D-4431-8CDF-41E0AF5200DE}" destId="{641F9C0A-4ACE-4E83-9923-CC09A0C5A67B}" srcOrd="0" destOrd="0" presId="urn:microsoft.com/office/officeart/2009/3/layout/HorizontalOrganizationChart"/>
    <dgm:cxn modelId="{55501441-C7F4-46A0-8AAA-0437C92C2C8A}" type="presParOf" srcId="{5E0B757E-6F0D-4431-8CDF-41E0AF5200DE}" destId="{1ADE86AE-9B0A-4282-AFBD-32709D7139C8}" srcOrd="1" destOrd="0" presId="urn:microsoft.com/office/officeart/2009/3/layout/HorizontalOrganizationChart"/>
    <dgm:cxn modelId="{A82C47CA-C0D8-434D-8FAC-6C59D5BF8E98}" type="presParOf" srcId="{1632C813-52EE-41E2-9050-58704E924047}" destId="{C8540347-428E-40D6-9AB0-40E925B89B6D}" srcOrd="1" destOrd="0" presId="urn:microsoft.com/office/officeart/2009/3/layout/HorizontalOrganizationChart"/>
    <dgm:cxn modelId="{A773F521-D215-4E09-A2E8-43E5D64D26AF}" type="presParOf" srcId="{1632C813-52EE-41E2-9050-58704E924047}" destId="{C170C4F8-3AD5-447C-833E-C770B7E7291D}" srcOrd="2" destOrd="0" presId="urn:microsoft.com/office/officeart/2009/3/layout/HorizontalOrganizationChart"/>
    <dgm:cxn modelId="{C56915A7-445B-42AF-BEFB-9EDDC8D1FD90}" type="presParOf" srcId="{9636F4E7-6B07-40C9-862E-1353D69BC0AD}" destId="{8D5EA78E-46E3-4C32-8622-B42E2FEB36F2}" srcOrd="2" destOrd="0" presId="urn:microsoft.com/office/officeart/2009/3/layout/HorizontalOrganizationChart"/>
    <dgm:cxn modelId="{13883752-8470-49B1-93F0-A6A03C7B067A}" type="presParOf" srcId="{59428877-6663-4632-86D4-30744178FC9B}" destId="{D730A1AA-3278-4704-89D8-5277A378A87D}" srcOrd="2" destOrd="0" presId="urn:microsoft.com/office/officeart/2009/3/layout/HorizontalOrganizationChart"/>
    <dgm:cxn modelId="{F37E1964-22E7-454E-B3F0-D346379F5ACE}" type="presParOf" srcId="{523A2CBB-6776-45EC-9D8D-D30A2BF8E69C}" destId="{82B34A33-299A-4697-A9BA-D064898B4DFD}" srcOrd="2" destOrd="0" presId="urn:microsoft.com/office/officeart/2009/3/layout/HorizontalOrganizationChart"/>
    <dgm:cxn modelId="{7C1553C4-1E83-406E-B619-CB7E05D33491}" type="presParOf" srcId="{6142C4E2-0FA6-4912-870A-FCD4A1F3E891}" destId="{AE787B29-ADC0-4878-AE96-E6E11C2C089C}" srcOrd="2" destOrd="0" presId="urn:microsoft.com/office/officeart/2009/3/layout/HorizontalOrganizationChart"/>
    <dgm:cxn modelId="{51E7F165-77C6-4B54-92E2-30CF9FF1444F}" type="presParOf" srcId="{0129B884-C545-4978-8CB5-817314DAECA1}" destId="{226D7D73-DDB3-4826-8690-53A6BBB28E24}" srcOrd="2" destOrd="0" presId="urn:microsoft.com/office/officeart/2009/3/layout/HorizontalOrganizationChart"/>
    <dgm:cxn modelId="{02EDAD75-695F-43B8-A9CB-6AA1DA831C16}" type="presParOf" srcId="{3D0ABF41-C475-4B78-84C2-F77F3B44C533}" destId="{473A868E-334D-4FC8-93AF-ED900ADAB5CA}"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D2588-B84E-49A0-8E07-F9ADFBEFEA96}" type="doc">
      <dgm:prSet loTypeId="urn:diagrams.loki3.com/BracketList+Icon" loCatId="list" qsTypeId="urn:microsoft.com/office/officeart/2005/8/quickstyle/simple5" qsCatId="simple" csTypeId="urn:microsoft.com/office/officeart/2005/8/colors/accent1_2" csCatId="accent1" phldr="1"/>
      <dgm:spPr/>
      <dgm:t>
        <a:bodyPr/>
        <a:lstStyle/>
        <a:p>
          <a:endParaRPr lang="en-GB"/>
        </a:p>
      </dgm:t>
    </dgm:pt>
    <dgm:pt modelId="{464EBC15-2F93-4E4B-AB37-EC1A8F0B9D05}">
      <dgm:prSet phldrT="[Text]"/>
      <dgm:spPr/>
      <dgm:t>
        <a:bodyPr/>
        <a:lstStyle/>
        <a:p>
          <a:r>
            <a:rPr lang="en-GB" b="1" dirty="0" smtClean="0"/>
            <a:t>For vaccination</a:t>
          </a:r>
          <a:endParaRPr lang="en-GB" b="1" dirty="0"/>
        </a:p>
      </dgm:t>
    </dgm:pt>
    <dgm:pt modelId="{F42BCAC2-41A7-4B11-BF48-30496C36B90D}" type="parTrans" cxnId="{8E797B81-B5A4-4E84-9F21-20EA3AB0861F}">
      <dgm:prSet/>
      <dgm:spPr/>
      <dgm:t>
        <a:bodyPr/>
        <a:lstStyle/>
        <a:p>
          <a:endParaRPr lang="en-GB"/>
        </a:p>
      </dgm:t>
    </dgm:pt>
    <dgm:pt modelId="{7623A1BD-00F0-443F-8200-0AB46BDAE97E}" type="sibTrans" cxnId="{8E797B81-B5A4-4E84-9F21-20EA3AB0861F}">
      <dgm:prSet/>
      <dgm:spPr/>
      <dgm:t>
        <a:bodyPr/>
        <a:lstStyle/>
        <a:p>
          <a:endParaRPr lang="en-GB"/>
        </a:p>
      </dgm:t>
    </dgm:pt>
    <dgm:pt modelId="{9D08F932-7F69-4CD7-A5A5-68D1FA466D29}">
      <dgm:prSet phldrT="[Text]"/>
      <dgm:spPr>
        <a:solidFill>
          <a:srgbClr val="009999"/>
        </a:solidFill>
      </dgm:spPr>
      <dgm:t>
        <a:bodyPr/>
        <a:lstStyle/>
        <a:p>
          <a:r>
            <a:rPr lang="en-GB" dirty="0" smtClean="0"/>
            <a:t>There were no vaccines</a:t>
          </a:r>
          <a:endParaRPr lang="en-GB" dirty="0"/>
        </a:p>
      </dgm:t>
    </dgm:pt>
    <dgm:pt modelId="{CEACF16E-80B2-41F9-A05F-3A3D7D7FD100}" type="parTrans" cxnId="{A3EE1822-F0B2-4D70-9994-4B9C15F78094}">
      <dgm:prSet/>
      <dgm:spPr/>
      <dgm:t>
        <a:bodyPr/>
        <a:lstStyle/>
        <a:p>
          <a:endParaRPr lang="en-GB"/>
        </a:p>
      </dgm:t>
    </dgm:pt>
    <dgm:pt modelId="{18E972FC-972F-450A-9E4A-81492F490B77}" type="sibTrans" cxnId="{A3EE1822-F0B2-4D70-9994-4B9C15F78094}">
      <dgm:prSet/>
      <dgm:spPr/>
      <dgm:t>
        <a:bodyPr/>
        <a:lstStyle/>
        <a:p>
          <a:endParaRPr lang="en-GB"/>
        </a:p>
      </dgm:t>
    </dgm:pt>
    <dgm:pt modelId="{04A356E3-BCB3-466C-BD14-1AF285A321F2}">
      <dgm:prSet phldrT="[Text]"/>
      <dgm:spPr>
        <a:solidFill>
          <a:srgbClr val="009999"/>
        </a:solidFill>
      </dgm:spPr>
      <dgm:t>
        <a:bodyPr/>
        <a:lstStyle/>
        <a:p>
          <a:r>
            <a:rPr lang="en-GB" dirty="0" smtClean="0"/>
            <a:t>Other supplies were out of stock</a:t>
          </a:r>
          <a:endParaRPr lang="en-GB" dirty="0"/>
        </a:p>
      </dgm:t>
    </dgm:pt>
    <dgm:pt modelId="{9AB8A634-7EF8-497B-8526-8A6D9D9DD9FA}" type="parTrans" cxnId="{A35752E7-AE96-4367-BC91-FD91FDA914FD}">
      <dgm:prSet/>
      <dgm:spPr/>
      <dgm:t>
        <a:bodyPr/>
        <a:lstStyle/>
        <a:p>
          <a:endParaRPr lang="en-GB"/>
        </a:p>
      </dgm:t>
    </dgm:pt>
    <dgm:pt modelId="{29931B18-44B6-4634-8350-63ECF1E830AB}" type="sibTrans" cxnId="{A35752E7-AE96-4367-BC91-FD91FDA914FD}">
      <dgm:prSet/>
      <dgm:spPr/>
      <dgm:t>
        <a:bodyPr/>
        <a:lstStyle/>
        <a:p>
          <a:endParaRPr lang="en-GB"/>
        </a:p>
      </dgm:t>
    </dgm:pt>
    <dgm:pt modelId="{5153BAFA-793B-4591-93F3-553A9AF029BC}">
      <dgm:prSet phldrT="[Text]"/>
      <dgm:spPr/>
      <dgm:t>
        <a:bodyPr/>
        <a:lstStyle/>
        <a:p>
          <a:r>
            <a:rPr lang="en-GB" b="1" dirty="0" smtClean="0"/>
            <a:t>For medical consultation</a:t>
          </a:r>
          <a:endParaRPr lang="en-GB" b="1" dirty="0"/>
        </a:p>
      </dgm:t>
    </dgm:pt>
    <dgm:pt modelId="{80EDB16F-C75B-429B-9D5C-D08A20263867}" type="parTrans" cxnId="{2BC5D672-040D-4D43-8851-574EC74928C2}">
      <dgm:prSet/>
      <dgm:spPr/>
      <dgm:t>
        <a:bodyPr/>
        <a:lstStyle/>
        <a:p>
          <a:endParaRPr lang="en-GB"/>
        </a:p>
      </dgm:t>
    </dgm:pt>
    <dgm:pt modelId="{754BF9EE-D5A7-41D2-9E05-10C48E2F8A4E}" type="sibTrans" cxnId="{2BC5D672-040D-4D43-8851-574EC74928C2}">
      <dgm:prSet/>
      <dgm:spPr/>
      <dgm:t>
        <a:bodyPr/>
        <a:lstStyle/>
        <a:p>
          <a:endParaRPr lang="en-GB"/>
        </a:p>
      </dgm:t>
    </dgm:pt>
    <dgm:pt modelId="{49F7EF58-7925-4931-8B2D-05353E240B94}">
      <dgm:prSet phldrT="[Text]"/>
      <dgm:spPr>
        <a:solidFill>
          <a:srgbClr val="7030A0">
            <a:alpha val="71000"/>
          </a:srgbClr>
        </a:solidFill>
      </dgm:spPr>
      <dgm:t>
        <a:bodyPr/>
        <a:lstStyle/>
        <a:p>
          <a:r>
            <a:rPr lang="en-GB" dirty="0" smtClean="0"/>
            <a:t>Vaccination area was closed</a:t>
          </a:r>
          <a:endParaRPr lang="en-GB" dirty="0"/>
        </a:p>
      </dgm:t>
    </dgm:pt>
    <dgm:pt modelId="{3298D846-23F2-4757-828C-C04409B267D7}" type="parTrans" cxnId="{5815B0EC-5FB4-446B-9451-793EA2778A97}">
      <dgm:prSet/>
      <dgm:spPr/>
      <dgm:t>
        <a:bodyPr/>
        <a:lstStyle/>
        <a:p>
          <a:endParaRPr lang="en-GB"/>
        </a:p>
      </dgm:t>
    </dgm:pt>
    <dgm:pt modelId="{7B7259F2-A757-4733-9A28-0691206116D9}" type="sibTrans" cxnId="{5815B0EC-5FB4-446B-9451-793EA2778A97}">
      <dgm:prSet/>
      <dgm:spPr/>
      <dgm:t>
        <a:bodyPr/>
        <a:lstStyle/>
        <a:p>
          <a:endParaRPr lang="en-GB"/>
        </a:p>
      </dgm:t>
    </dgm:pt>
    <dgm:pt modelId="{32F81CF5-4EC5-4D06-B0C1-69018A07E52C}">
      <dgm:prSet phldrT="[Text]"/>
      <dgm:spPr>
        <a:solidFill>
          <a:srgbClr val="009999"/>
        </a:solidFill>
      </dgm:spPr>
      <dgm:t>
        <a:bodyPr/>
        <a:lstStyle/>
        <a:p>
          <a:r>
            <a:rPr lang="en-GB" dirty="0" smtClean="0"/>
            <a:t>Health worker did not ask about other overdue vaccines</a:t>
          </a:r>
          <a:endParaRPr lang="en-GB" dirty="0"/>
        </a:p>
      </dgm:t>
    </dgm:pt>
    <dgm:pt modelId="{999D3027-13E9-4F41-8C14-084C1F0A7F62}" type="parTrans" cxnId="{073FF46B-50CD-4BA1-B619-93B5794B28E9}">
      <dgm:prSet/>
      <dgm:spPr/>
      <dgm:t>
        <a:bodyPr/>
        <a:lstStyle/>
        <a:p>
          <a:endParaRPr lang="en-GB"/>
        </a:p>
      </dgm:t>
    </dgm:pt>
    <dgm:pt modelId="{CCDB67DD-4AE0-4FD9-BE6C-0F5B9C081C9C}" type="sibTrans" cxnId="{073FF46B-50CD-4BA1-B619-93B5794B28E9}">
      <dgm:prSet/>
      <dgm:spPr/>
      <dgm:t>
        <a:bodyPr/>
        <a:lstStyle/>
        <a:p>
          <a:endParaRPr lang="en-GB"/>
        </a:p>
      </dgm:t>
    </dgm:pt>
    <dgm:pt modelId="{72875DC8-1271-45B8-96A0-389EED9CCF82}">
      <dgm:prSet phldrT="[Text]"/>
      <dgm:spPr>
        <a:solidFill>
          <a:srgbClr val="7030A0">
            <a:alpha val="71000"/>
          </a:srgbClr>
        </a:solidFill>
      </dgm:spPr>
      <dgm:t>
        <a:bodyPr/>
        <a:lstStyle/>
        <a:p>
          <a:r>
            <a:rPr lang="en-GB" dirty="0" smtClean="0"/>
            <a:t>Vaccination was not the purpose of this visit</a:t>
          </a:r>
          <a:endParaRPr lang="en-GB" dirty="0"/>
        </a:p>
      </dgm:t>
    </dgm:pt>
    <dgm:pt modelId="{418EDFD7-566D-4E22-A195-BFC1AA990812}" type="parTrans" cxnId="{6E260A6D-8AF4-4ACD-9BDD-57893591695B}">
      <dgm:prSet/>
      <dgm:spPr/>
      <dgm:t>
        <a:bodyPr/>
        <a:lstStyle/>
        <a:p>
          <a:endParaRPr lang="en-GB"/>
        </a:p>
      </dgm:t>
    </dgm:pt>
    <dgm:pt modelId="{DCB6B1EE-CF30-41A5-85C7-BFA59FE1069C}" type="sibTrans" cxnId="{6E260A6D-8AF4-4ACD-9BDD-57893591695B}">
      <dgm:prSet/>
      <dgm:spPr/>
      <dgm:t>
        <a:bodyPr/>
        <a:lstStyle/>
        <a:p>
          <a:endParaRPr lang="en-GB"/>
        </a:p>
      </dgm:t>
    </dgm:pt>
    <dgm:pt modelId="{BFE9DA3F-4B60-4834-9DCE-45F2C5DD8C3B}">
      <dgm:prSet phldrT="[Text]"/>
      <dgm:spPr>
        <a:solidFill>
          <a:srgbClr val="7030A0">
            <a:alpha val="71000"/>
          </a:srgbClr>
        </a:solidFill>
      </dgm:spPr>
      <dgm:t>
        <a:bodyPr/>
        <a:lstStyle/>
        <a:p>
          <a:r>
            <a:rPr lang="en-GB" dirty="0" smtClean="0"/>
            <a:t>Health worker did not ask about vaccination</a:t>
          </a:r>
          <a:endParaRPr lang="en-GB" dirty="0"/>
        </a:p>
      </dgm:t>
    </dgm:pt>
    <dgm:pt modelId="{518599FE-648F-4FE7-8818-2B7A23842760}" type="parTrans" cxnId="{728FC616-BFB2-4004-A396-C9B4D31E4611}">
      <dgm:prSet/>
      <dgm:spPr/>
      <dgm:t>
        <a:bodyPr/>
        <a:lstStyle/>
        <a:p>
          <a:endParaRPr lang="en-GB"/>
        </a:p>
      </dgm:t>
    </dgm:pt>
    <dgm:pt modelId="{EE93BDD1-0B56-4C68-AFCD-E9E931C2A6E9}" type="sibTrans" cxnId="{728FC616-BFB2-4004-A396-C9B4D31E4611}">
      <dgm:prSet/>
      <dgm:spPr/>
      <dgm:t>
        <a:bodyPr/>
        <a:lstStyle/>
        <a:p>
          <a:endParaRPr lang="en-GB"/>
        </a:p>
      </dgm:t>
    </dgm:pt>
    <dgm:pt modelId="{84EE19CC-FCF0-49B8-B5B5-B2B2918A633A}" type="pres">
      <dgm:prSet presAssocID="{A5BD2588-B84E-49A0-8E07-F9ADFBEFEA96}" presName="Name0" presStyleCnt="0">
        <dgm:presLayoutVars>
          <dgm:dir/>
          <dgm:animLvl val="lvl"/>
          <dgm:resizeHandles val="exact"/>
        </dgm:presLayoutVars>
      </dgm:prSet>
      <dgm:spPr/>
      <dgm:t>
        <a:bodyPr/>
        <a:lstStyle/>
        <a:p>
          <a:endParaRPr lang="en-GB"/>
        </a:p>
      </dgm:t>
    </dgm:pt>
    <dgm:pt modelId="{0251FF05-0AFA-46CD-95F5-1E897A7AFB02}" type="pres">
      <dgm:prSet presAssocID="{464EBC15-2F93-4E4B-AB37-EC1A8F0B9D05}" presName="linNode" presStyleCnt="0"/>
      <dgm:spPr/>
    </dgm:pt>
    <dgm:pt modelId="{49B6D378-733E-4ADA-9B72-336831D6442F}" type="pres">
      <dgm:prSet presAssocID="{464EBC15-2F93-4E4B-AB37-EC1A8F0B9D05}" presName="parTx" presStyleLbl="revTx" presStyleIdx="0" presStyleCnt="2">
        <dgm:presLayoutVars>
          <dgm:chMax val="1"/>
          <dgm:bulletEnabled val="1"/>
        </dgm:presLayoutVars>
      </dgm:prSet>
      <dgm:spPr/>
      <dgm:t>
        <a:bodyPr/>
        <a:lstStyle/>
        <a:p>
          <a:endParaRPr lang="en-GB"/>
        </a:p>
      </dgm:t>
    </dgm:pt>
    <dgm:pt modelId="{E35C42AB-4A45-4160-8321-3FECA8E6CD65}" type="pres">
      <dgm:prSet presAssocID="{464EBC15-2F93-4E4B-AB37-EC1A8F0B9D05}" presName="bracket" presStyleLbl="parChTrans1D1" presStyleIdx="0" presStyleCnt="2"/>
      <dgm:spPr/>
    </dgm:pt>
    <dgm:pt modelId="{799F23CF-187D-4444-836C-2DE33358936C}" type="pres">
      <dgm:prSet presAssocID="{464EBC15-2F93-4E4B-AB37-EC1A8F0B9D05}" presName="spH" presStyleCnt="0"/>
      <dgm:spPr/>
    </dgm:pt>
    <dgm:pt modelId="{C38052F2-1C5C-4AAF-8B7D-8D059D172067}" type="pres">
      <dgm:prSet presAssocID="{464EBC15-2F93-4E4B-AB37-EC1A8F0B9D05}" presName="desTx" presStyleLbl="node1" presStyleIdx="0" presStyleCnt="2">
        <dgm:presLayoutVars>
          <dgm:bulletEnabled val="1"/>
        </dgm:presLayoutVars>
      </dgm:prSet>
      <dgm:spPr/>
      <dgm:t>
        <a:bodyPr/>
        <a:lstStyle/>
        <a:p>
          <a:endParaRPr lang="en-GB"/>
        </a:p>
      </dgm:t>
    </dgm:pt>
    <dgm:pt modelId="{A654E336-3046-463E-99E8-143D91F12917}" type="pres">
      <dgm:prSet presAssocID="{7623A1BD-00F0-443F-8200-0AB46BDAE97E}" presName="spV" presStyleCnt="0"/>
      <dgm:spPr/>
    </dgm:pt>
    <dgm:pt modelId="{4E8582C6-C143-4490-9532-7665A0BA3C2E}" type="pres">
      <dgm:prSet presAssocID="{5153BAFA-793B-4591-93F3-553A9AF029BC}" presName="linNode" presStyleCnt="0"/>
      <dgm:spPr/>
    </dgm:pt>
    <dgm:pt modelId="{B32AA4AA-94B5-4FED-A63C-97FB452B3CB2}" type="pres">
      <dgm:prSet presAssocID="{5153BAFA-793B-4591-93F3-553A9AF029BC}" presName="parTx" presStyleLbl="revTx" presStyleIdx="1" presStyleCnt="2">
        <dgm:presLayoutVars>
          <dgm:chMax val="1"/>
          <dgm:bulletEnabled val="1"/>
        </dgm:presLayoutVars>
      </dgm:prSet>
      <dgm:spPr/>
      <dgm:t>
        <a:bodyPr/>
        <a:lstStyle/>
        <a:p>
          <a:endParaRPr lang="en-GB"/>
        </a:p>
      </dgm:t>
    </dgm:pt>
    <dgm:pt modelId="{A09256F0-FD91-4095-94E9-6E34587A6ED9}" type="pres">
      <dgm:prSet presAssocID="{5153BAFA-793B-4591-93F3-553A9AF029BC}" presName="bracket" presStyleLbl="parChTrans1D1" presStyleIdx="1" presStyleCnt="2"/>
      <dgm:spPr/>
    </dgm:pt>
    <dgm:pt modelId="{5B93C275-0CA8-4379-B67D-264A2510BB32}" type="pres">
      <dgm:prSet presAssocID="{5153BAFA-793B-4591-93F3-553A9AF029BC}" presName="spH" presStyleCnt="0"/>
      <dgm:spPr/>
    </dgm:pt>
    <dgm:pt modelId="{4FAC6663-2E47-49C7-9E34-4179316CC63E}" type="pres">
      <dgm:prSet presAssocID="{5153BAFA-793B-4591-93F3-553A9AF029BC}" presName="desTx" presStyleLbl="node1" presStyleIdx="1" presStyleCnt="2">
        <dgm:presLayoutVars>
          <dgm:bulletEnabled val="1"/>
        </dgm:presLayoutVars>
      </dgm:prSet>
      <dgm:spPr/>
      <dgm:t>
        <a:bodyPr/>
        <a:lstStyle/>
        <a:p>
          <a:endParaRPr lang="en-GB"/>
        </a:p>
      </dgm:t>
    </dgm:pt>
  </dgm:ptLst>
  <dgm:cxnLst>
    <dgm:cxn modelId="{4EB9C5EB-3C26-40C2-8CA0-27D2D659FAB9}" type="presOf" srcId="{9D08F932-7F69-4CD7-A5A5-68D1FA466D29}" destId="{C38052F2-1C5C-4AAF-8B7D-8D059D172067}" srcOrd="0" destOrd="0" presId="urn:diagrams.loki3.com/BracketList+Icon"/>
    <dgm:cxn modelId="{2BC5D672-040D-4D43-8851-574EC74928C2}" srcId="{A5BD2588-B84E-49A0-8E07-F9ADFBEFEA96}" destId="{5153BAFA-793B-4591-93F3-553A9AF029BC}" srcOrd="1" destOrd="0" parTransId="{80EDB16F-C75B-429B-9D5C-D08A20263867}" sibTransId="{754BF9EE-D5A7-41D2-9E05-10C48E2F8A4E}"/>
    <dgm:cxn modelId="{603925E4-F312-468F-A0C7-76396C51DCB1}" type="presOf" srcId="{49F7EF58-7925-4931-8B2D-05353E240B94}" destId="{4FAC6663-2E47-49C7-9E34-4179316CC63E}" srcOrd="0" destOrd="0" presId="urn:diagrams.loki3.com/BracketList+Icon"/>
    <dgm:cxn modelId="{8E797B81-B5A4-4E84-9F21-20EA3AB0861F}" srcId="{A5BD2588-B84E-49A0-8E07-F9ADFBEFEA96}" destId="{464EBC15-2F93-4E4B-AB37-EC1A8F0B9D05}" srcOrd="0" destOrd="0" parTransId="{F42BCAC2-41A7-4B11-BF48-30496C36B90D}" sibTransId="{7623A1BD-00F0-443F-8200-0AB46BDAE97E}"/>
    <dgm:cxn modelId="{6E260A6D-8AF4-4ACD-9BDD-57893591695B}" srcId="{5153BAFA-793B-4591-93F3-553A9AF029BC}" destId="{72875DC8-1271-45B8-96A0-389EED9CCF82}" srcOrd="1" destOrd="0" parTransId="{418EDFD7-566D-4E22-A195-BFC1AA990812}" sibTransId="{DCB6B1EE-CF30-41A5-85C7-BFA59FE1069C}"/>
    <dgm:cxn modelId="{DCD5AA0C-EA91-4B0D-A0E0-5E1D1CB7546B}" type="presOf" srcId="{04A356E3-BCB3-466C-BD14-1AF285A321F2}" destId="{C38052F2-1C5C-4AAF-8B7D-8D059D172067}" srcOrd="0" destOrd="1" presId="urn:diagrams.loki3.com/BracketList+Icon"/>
    <dgm:cxn modelId="{B8F3BC47-42CF-4157-AA78-7AF6AF79FD05}" type="presOf" srcId="{BFE9DA3F-4B60-4834-9DCE-45F2C5DD8C3B}" destId="{4FAC6663-2E47-49C7-9E34-4179316CC63E}" srcOrd="0" destOrd="2" presId="urn:diagrams.loki3.com/BracketList+Icon"/>
    <dgm:cxn modelId="{C1B572F3-9F07-494A-8847-D7527C712205}" type="presOf" srcId="{72875DC8-1271-45B8-96A0-389EED9CCF82}" destId="{4FAC6663-2E47-49C7-9E34-4179316CC63E}" srcOrd="0" destOrd="1" presId="urn:diagrams.loki3.com/BracketList+Icon"/>
    <dgm:cxn modelId="{A35752E7-AE96-4367-BC91-FD91FDA914FD}" srcId="{464EBC15-2F93-4E4B-AB37-EC1A8F0B9D05}" destId="{04A356E3-BCB3-466C-BD14-1AF285A321F2}" srcOrd="1" destOrd="0" parTransId="{9AB8A634-7EF8-497B-8526-8A6D9D9DD9FA}" sibTransId="{29931B18-44B6-4634-8350-63ECF1E830AB}"/>
    <dgm:cxn modelId="{728FC616-BFB2-4004-A396-C9B4D31E4611}" srcId="{5153BAFA-793B-4591-93F3-553A9AF029BC}" destId="{BFE9DA3F-4B60-4834-9DCE-45F2C5DD8C3B}" srcOrd="2" destOrd="0" parTransId="{518599FE-648F-4FE7-8818-2B7A23842760}" sibTransId="{EE93BDD1-0B56-4C68-AFCD-E9E931C2A6E9}"/>
    <dgm:cxn modelId="{0E8FE439-53C0-4287-A8B7-BA8583F68A23}" type="presOf" srcId="{A5BD2588-B84E-49A0-8E07-F9ADFBEFEA96}" destId="{84EE19CC-FCF0-49B8-B5B5-B2B2918A633A}" srcOrd="0" destOrd="0" presId="urn:diagrams.loki3.com/BracketList+Icon"/>
    <dgm:cxn modelId="{A3EE1822-F0B2-4D70-9994-4B9C15F78094}" srcId="{464EBC15-2F93-4E4B-AB37-EC1A8F0B9D05}" destId="{9D08F932-7F69-4CD7-A5A5-68D1FA466D29}" srcOrd="0" destOrd="0" parTransId="{CEACF16E-80B2-41F9-A05F-3A3D7D7FD100}" sibTransId="{18E972FC-972F-450A-9E4A-81492F490B77}"/>
    <dgm:cxn modelId="{073FF46B-50CD-4BA1-B619-93B5794B28E9}" srcId="{464EBC15-2F93-4E4B-AB37-EC1A8F0B9D05}" destId="{32F81CF5-4EC5-4D06-B0C1-69018A07E52C}" srcOrd="2" destOrd="0" parTransId="{999D3027-13E9-4F41-8C14-084C1F0A7F62}" sibTransId="{CCDB67DD-4AE0-4FD9-BE6C-0F5B9C081C9C}"/>
    <dgm:cxn modelId="{997E4FDE-1C7F-4653-A455-D1C3A4280A14}" type="presOf" srcId="{464EBC15-2F93-4E4B-AB37-EC1A8F0B9D05}" destId="{49B6D378-733E-4ADA-9B72-336831D6442F}" srcOrd="0" destOrd="0" presId="urn:diagrams.loki3.com/BracketList+Icon"/>
    <dgm:cxn modelId="{C5165490-F88E-49BD-AF10-0C03FAD0F70E}" type="presOf" srcId="{5153BAFA-793B-4591-93F3-553A9AF029BC}" destId="{B32AA4AA-94B5-4FED-A63C-97FB452B3CB2}" srcOrd="0" destOrd="0" presId="urn:diagrams.loki3.com/BracketList+Icon"/>
    <dgm:cxn modelId="{CF07C729-6CD4-4D06-837A-A28D326557C7}" type="presOf" srcId="{32F81CF5-4EC5-4D06-B0C1-69018A07E52C}" destId="{C38052F2-1C5C-4AAF-8B7D-8D059D172067}" srcOrd="0" destOrd="2" presId="urn:diagrams.loki3.com/BracketList+Icon"/>
    <dgm:cxn modelId="{5815B0EC-5FB4-446B-9451-793EA2778A97}" srcId="{5153BAFA-793B-4591-93F3-553A9AF029BC}" destId="{49F7EF58-7925-4931-8B2D-05353E240B94}" srcOrd="0" destOrd="0" parTransId="{3298D846-23F2-4757-828C-C04409B267D7}" sibTransId="{7B7259F2-A757-4733-9A28-0691206116D9}"/>
    <dgm:cxn modelId="{CD255B8C-CE2E-40E9-A7A3-0B66A8CA9D9A}" type="presParOf" srcId="{84EE19CC-FCF0-49B8-B5B5-B2B2918A633A}" destId="{0251FF05-0AFA-46CD-95F5-1E897A7AFB02}" srcOrd="0" destOrd="0" presId="urn:diagrams.loki3.com/BracketList+Icon"/>
    <dgm:cxn modelId="{6E9BF304-74D9-4353-85AA-750834ADC596}" type="presParOf" srcId="{0251FF05-0AFA-46CD-95F5-1E897A7AFB02}" destId="{49B6D378-733E-4ADA-9B72-336831D6442F}" srcOrd="0" destOrd="0" presId="urn:diagrams.loki3.com/BracketList+Icon"/>
    <dgm:cxn modelId="{AC6B50FF-E0D7-4061-B12C-44456E0E8F65}" type="presParOf" srcId="{0251FF05-0AFA-46CD-95F5-1E897A7AFB02}" destId="{E35C42AB-4A45-4160-8321-3FECA8E6CD65}" srcOrd="1" destOrd="0" presId="urn:diagrams.loki3.com/BracketList+Icon"/>
    <dgm:cxn modelId="{6AED3A09-C99B-4634-9300-90C13F0694E5}" type="presParOf" srcId="{0251FF05-0AFA-46CD-95F5-1E897A7AFB02}" destId="{799F23CF-187D-4444-836C-2DE33358936C}" srcOrd="2" destOrd="0" presId="urn:diagrams.loki3.com/BracketList+Icon"/>
    <dgm:cxn modelId="{97A8522C-3855-4851-AAAD-569EB259CE46}" type="presParOf" srcId="{0251FF05-0AFA-46CD-95F5-1E897A7AFB02}" destId="{C38052F2-1C5C-4AAF-8B7D-8D059D172067}" srcOrd="3" destOrd="0" presId="urn:diagrams.loki3.com/BracketList+Icon"/>
    <dgm:cxn modelId="{3AAF437C-090E-45F6-ADAC-FBC95598D8C9}" type="presParOf" srcId="{84EE19CC-FCF0-49B8-B5B5-B2B2918A633A}" destId="{A654E336-3046-463E-99E8-143D91F12917}" srcOrd="1" destOrd="0" presId="urn:diagrams.loki3.com/BracketList+Icon"/>
    <dgm:cxn modelId="{06FBAFA3-BC44-4A91-8F5C-C2EBB86A3498}" type="presParOf" srcId="{84EE19CC-FCF0-49B8-B5B5-B2B2918A633A}" destId="{4E8582C6-C143-4490-9532-7665A0BA3C2E}" srcOrd="2" destOrd="0" presId="urn:diagrams.loki3.com/BracketList+Icon"/>
    <dgm:cxn modelId="{80692D5C-777B-44AA-9620-7C499EA2C955}" type="presParOf" srcId="{4E8582C6-C143-4490-9532-7665A0BA3C2E}" destId="{B32AA4AA-94B5-4FED-A63C-97FB452B3CB2}" srcOrd="0" destOrd="0" presId="urn:diagrams.loki3.com/BracketList+Icon"/>
    <dgm:cxn modelId="{B9456EF5-1FEA-4868-87C3-B27C803D1B45}" type="presParOf" srcId="{4E8582C6-C143-4490-9532-7665A0BA3C2E}" destId="{A09256F0-FD91-4095-94E9-6E34587A6ED9}" srcOrd="1" destOrd="0" presId="urn:diagrams.loki3.com/BracketList+Icon"/>
    <dgm:cxn modelId="{321257BF-EB87-460A-9031-11A6264CE2FA}" type="presParOf" srcId="{4E8582C6-C143-4490-9532-7665A0BA3C2E}" destId="{5B93C275-0CA8-4379-B67D-264A2510BB32}" srcOrd="2" destOrd="0" presId="urn:diagrams.loki3.com/BracketList+Icon"/>
    <dgm:cxn modelId="{C0D7AB5D-9B7E-4028-BADB-5DF8077A419D}" type="presParOf" srcId="{4E8582C6-C143-4490-9532-7665A0BA3C2E}" destId="{4FAC6663-2E47-49C7-9E34-4179316CC63E}"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D9CC6B-09A1-4386-AFEA-C11DF6E55838}" type="doc">
      <dgm:prSet loTypeId="urn:microsoft.com/office/officeart/2005/8/layout/gear1" loCatId="relationship" qsTypeId="urn:microsoft.com/office/officeart/2005/8/quickstyle/simple2" qsCatId="simple" csTypeId="urn:microsoft.com/office/officeart/2005/8/colors/accent1_2" csCatId="accent1" phldr="1"/>
      <dgm:spPr/>
    </dgm:pt>
    <dgm:pt modelId="{C503E283-D1D1-400E-A594-6AF3D5EDE629}">
      <dgm:prSet phldrT="[Text]" custT="1"/>
      <dgm:spPr>
        <a:solidFill>
          <a:srgbClr val="002060"/>
        </a:solidFill>
        <a:effectLst>
          <a:outerShdw blurRad="50800" dist="38100" dir="2700000" algn="tl" rotWithShape="0">
            <a:prstClr val="black">
              <a:alpha val="40000"/>
            </a:prstClr>
          </a:outerShdw>
        </a:effectLst>
      </dgm:spPr>
      <dgm:t>
        <a:bodyPr/>
        <a:lstStyle/>
        <a:p>
          <a:r>
            <a:rPr lang="en-GB" sz="1800" b="1" dirty="0" smtClean="0"/>
            <a:t>Health care workers</a:t>
          </a:r>
          <a:endParaRPr lang="en-GB" sz="1800" b="1" dirty="0"/>
        </a:p>
      </dgm:t>
    </dgm:pt>
    <dgm:pt modelId="{5A1FAD99-9DBC-47F0-BD94-41B0966D76B1}" type="parTrans" cxnId="{80D4C50B-1D0E-4336-A847-44AC66AC3C60}">
      <dgm:prSet/>
      <dgm:spPr/>
      <dgm:t>
        <a:bodyPr/>
        <a:lstStyle/>
        <a:p>
          <a:endParaRPr lang="en-GB"/>
        </a:p>
      </dgm:t>
    </dgm:pt>
    <dgm:pt modelId="{2606AAC1-DB32-4753-920C-1102521B6820}" type="sibTrans" cxnId="{80D4C50B-1D0E-4336-A847-44AC66AC3C60}">
      <dgm:prSet/>
      <dgm:spPr>
        <a:solidFill>
          <a:srgbClr val="0070C0"/>
        </a:solidFill>
      </dgm:spPr>
      <dgm:t>
        <a:bodyPr/>
        <a:lstStyle/>
        <a:p>
          <a:endParaRPr lang="en-GB"/>
        </a:p>
      </dgm:t>
    </dgm:pt>
    <dgm:pt modelId="{074D25C9-4399-4DCF-872C-1A20A994E569}">
      <dgm:prSet phldrT="[Text]" custT="1"/>
      <dgm:spPr>
        <a:solidFill>
          <a:schemeClr val="accent1"/>
        </a:solidFill>
        <a:effectLst>
          <a:outerShdw blurRad="50800" dist="38100" dir="2700000" algn="tl" rotWithShape="0">
            <a:prstClr val="black">
              <a:alpha val="40000"/>
            </a:prstClr>
          </a:outerShdw>
        </a:effectLst>
      </dgm:spPr>
      <dgm:t>
        <a:bodyPr/>
        <a:lstStyle/>
        <a:p>
          <a:r>
            <a:rPr lang="en-GB" sz="1800" b="1" dirty="0" smtClean="0"/>
            <a:t>Health services</a:t>
          </a:r>
          <a:endParaRPr lang="en-GB" sz="1800" b="1" dirty="0"/>
        </a:p>
      </dgm:t>
    </dgm:pt>
    <dgm:pt modelId="{80E895B7-9EA5-473D-A707-0A2CEC46F716}" type="parTrans" cxnId="{5E558B4E-3FB4-4237-B87C-F792F242AAB0}">
      <dgm:prSet/>
      <dgm:spPr/>
      <dgm:t>
        <a:bodyPr/>
        <a:lstStyle/>
        <a:p>
          <a:endParaRPr lang="en-GB"/>
        </a:p>
      </dgm:t>
    </dgm:pt>
    <dgm:pt modelId="{1FE585F1-D2CE-413C-A396-1255D68210AD}" type="sibTrans" cxnId="{5E558B4E-3FB4-4237-B87C-F792F242AAB0}">
      <dgm:prSet/>
      <dgm:spPr>
        <a:solidFill>
          <a:srgbClr val="0070C0"/>
        </a:solidFill>
      </dgm:spPr>
      <dgm:t>
        <a:bodyPr/>
        <a:lstStyle/>
        <a:p>
          <a:endParaRPr lang="en-GB"/>
        </a:p>
      </dgm:t>
    </dgm:pt>
    <dgm:pt modelId="{3B8DFE70-92AD-4432-B029-7C34743EA01A}">
      <dgm:prSet phldrT="[Text]" custT="1"/>
      <dgm:spPr>
        <a:solidFill>
          <a:srgbClr val="00C8C3"/>
        </a:solidFill>
        <a:effectLst>
          <a:outerShdw blurRad="50800" dist="38100" dir="2700000" algn="tl" rotWithShape="0">
            <a:prstClr val="black">
              <a:alpha val="40000"/>
            </a:prstClr>
          </a:outerShdw>
        </a:effectLst>
      </dgm:spPr>
      <dgm:t>
        <a:bodyPr/>
        <a:lstStyle/>
        <a:p>
          <a:r>
            <a:rPr lang="en-GB" sz="1700" b="1" dirty="0" smtClean="0"/>
            <a:t>Caregivers</a:t>
          </a:r>
          <a:endParaRPr lang="en-GB" sz="1700" b="1" dirty="0"/>
        </a:p>
      </dgm:t>
    </dgm:pt>
    <dgm:pt modelId="{DA73C1E8-71FE-410F-AAF6-C8F90D4FD897}" type="parTrans" cxnId="{9360AFEB-9E9B-4785-8D75-83378E389D5B}">
      <dgm:prSet/>
      <dgm:spPr/>
      <dgm:t>
        <a:bodyPr/>
        <a:lstStyle/>
        <a:p>
          <a:endParaRPr lang="en-GB"/>
        </a:p>
      </dgm:t>
    </dgm:pt>
    <dgm:pt modelId="{792C169C-ADC2-462F-8CFA-40C7F64D6EAA}" type="sibTrans" cxnId="{9360AFEB-9E9B-4785-8D75-83378E389D5B}">
      <dgm:prSet/>
      <dgm:spPr>
        <a:solidFill>
          <a:srgbClr val="0070C0"/>
        </a:solidFill>
      </dgm:spPr>
      <dgm:t>
        <a:bodyPr/>
        <a:lstStyle/>
        <a:p>
          <a:endParaRPr lang="en-GB"/>
        </a:p>
      </dgm:t>
    </dgm:pt>
    <dgm:pt modelId="{454D7984-FF3A-4FC0-8B0F-F9D90C8BCA24}">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Failure to screen</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31C4AB43-D2AB-4D2B-AE42-CACAF7D844DB}" type="parTrans" cxnId="{32301286-36EA-47F7-8846-248FE660BE47}">
      <dgm:prSet/>
      <dgm:spPr/>
      <dgm:t>
        <a:bodyPr/>
        <a:lstStyle/>
        <a:p>
          <a:endParaRPr lang="en-GB"/>
        </a:p>
      </dgm:t>
    </dgm:pt>
    <dgm:pt modelId="{E753CB63-517E-441C-A064-4D584212AEEC}" type="sibTrans" cxnId="{32301286-36EA-47F7-8846-248FE660BE47}">
      <dgm:prSet/>
      <dgm:spPr/>
      <dgm:t>
        <a:bodyPr/>
        <a:lstStyle/>
        <a:p>
          <a:endParaRPr lang="en-GB"/>
        </a:p>
      </dgm:t>
    </dgm:pt>
    <dgm:pt modelId="{72053EAC-F0EB-4E9B-B49D-33912621C3C4}">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False contra-indications</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8C381BEC-9EC2-4506-A326-A1D25EAFE24D}" type="parTrans" cxnId="{C28CC807-1951-431E-BDAA-346D955FA419}">
      <dgm:prSet/>
      <dgm:spPr/>
      <dgm:t>
        <a:bodyPr/>
        <a:lstStyle/>
        <a:p>
          <a:endParaRPr lang="en-GB"/>
        </a:p>
      </dgm:t>
    </dgm:pt>
    <dgm:pt modelId="{5AA346AC-5BBE-487C-8785-ABDB38380A49}" type="sibTrans" cxnId="{C28CC807-1951-431E-BDAA-346D955FA419}">
      <dgm:prSet/>
      <dgm:spPr/>
      <dgm:t>
        <a:bodyPr/>
        <a:lstStyle/>
        <a:p>
          <a:endParaRPr lang="en-GB"/>
        </a:p>
      </dgm:t>
    </dgm:pt>
    <dgm:pt modelId="{0AB17CD6-32B9-4A1C-B419-C5E5F8677B25}">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Vaccine wastage</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638916DB-3AC2-4BBB-AD7A-DD16C1928B70}" type="parTrans" cxnId="{BBE798BD-4C7E-41F9-8A32-81AB83FB3CB4}">
      <dgm:prSet/>
      <dgm:spPr/>
      <dgm:t>
        <a:bodyPr/>
        <a:lstStyle/>
        <a:p>
          <a:endParaRPr lang="en-GB"/>
        </a:p>
      </dgm:t>
    </dgm:pt>
    <dgm:pt modelId="{0D86BB3A-521F-4707-9F9E-B1686805B58C}" type="sibTrans" cxnId="{BBE798BD-4C7E-41F9-8A32-81AB83FB3CB4}">
      <dgm:prSet/>
      <dgm:spPr/>
      <dgm:t>
        <a:bodyPr/>
        <a:lstStyle/>
        <a:p>
          <a:endParaRPr lang="en-GB"/>
        </a:p>
      </dgm:t>
    </dgm:pt>
    <dgm:pt modelId="{D1654EDA-AC24-44A5-8841-994AF0B37068}">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Delayed schedules</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B4A57F59-4A29-42A3-9342-89CC596ECD30}" type="parTrans" cxnId="{3D73060D-B353-44D9-97D6-68164C0C4672}">
      <dgm:prSet/>
      <dgm:spPr/>
      <dgm:t>
        <a:bodyPr/>
        <a:lstStyle/>
        <a:p>
          <a:endParaRPr lang="en-GB"/>
        </a:p>
      </dgm:t>
    </dgm:pt>
    <dgm:pt modelId="{256EED5C-CB3F-4944-A177-D3E9C5A6ABB0}" type="sibTrans" cxnId="{3D73060D-B353-44D9-97D6-68164C0C4672}">
      <dgm:prSet/>
      <dgm:spPr/>
      <dgm:t>
        <a:bodyPr/>
        <a:lstStyle/>
        <a:p>
          <a:endParaRPr lang="en-GB"/>
        </a:p>
      </dgm:t>
    </dgm:pt>
    <dgm:pt modelId="{FF7B1682-E691-4A7D-A67F-856C9B157492}">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Limited hours</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47A86177-500E-402B-AF26-0A8E003A1160}" type="parTrans" cxnId="{4EF6B3FC-4107-42E0-A522-D87F4EB87CA0}">
      <dgm:prSet/>
      <dgm:spPr/>
      <dgm:t>
        <a:bodyPr/>
        <a:lstStyle/>
        <a:p>
          <a:endParaRPr lang="en-GB"/>
        </a:p>
      </dgm:t>
    </dgm:pt>
    <dgm:pt modelId="{BCAE2321-4FEB-4AC1-928A-F9741DBC3AA7}" type="sibTrans" cxnId="{4EF6B3FC-4107-42E0-A522-D87F4EB87CA0}">
      <dgm:prSet/>
      <dgm:spPr/>
      <dgm:t>
        <a:bodyPr/>
        <a:lstStyle/>
        <a:p>
          <a:endParaRPr lang="en-GB"/>
        </a:p>
      </dgm:t>
    </dgm:pt>
    <dgm:pt modelId="{80FC9C4F-CF75-4A95-AE43-BD3221810168}">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Over-aged children</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FE007609-8FC8-494B-9117-91B52A88517A}" type="parTrans" cxnId="{74A109A4-C6BC-43AA-801A-B9DF91AEECA8}">
      <dgm:prSet/>
      <dgm:spPr/>
      <dgm:t>
        <a:bodyPr/>
        <a:lstStyle/>
        <a:p>
          <a:endParaRPr lang="en-GB"/>
        </a:p>
      </dgm:t>
    </dgm:pt>
    <dgm:pt modelId="{5806E2CE-DD0C-45AA-AF34-B5BE14F225B5}" type="sibTrans" cxnId="{74A109A4-C6BC-43AA-801A-B9DF91AEECA8}">
      <dgm:prSet/>
      <dgm:spPr/>
      <dgm:t>
        <a:bodyPr/>
        <a:lstStyle/>
        <a:p>
          <a:endParaRPr lang="en-GB"/>
        </a:p>
      </dgm:t>
    </dgm:pt>
    <dgm:pt modelId="{88F587E8-D267-4994-9F21-A6032FBFA967}">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Shortage and stock-outs</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8D021A29-3011-4CF6-9E66-BDB787B5C2B5}" type="parTrans" cxnId="{8F33AFDC-19BD-452A-A576-4C9D0918E523}">
      <dgm:prSet/>
      <dgm:spPr/>
      <dgm:t>
        <a:bodyPr/>
        <a:lstStyle/>
        <a:p>
          <a:endParaRPr lang="en-GB"/>
        </a:p>
      </dgm:t>
    </dgm:pt>
    <dgm:pt modelId="{FE71BC49-284D-4369-860A-C33FEFF9A01B}" type="sibTrans" cxnId="{8F33AFDC-19BD-452A-A576-4C9D0918E523}">
      <dgm:prSet/>
      <dgm:spPr/>
      <dgm:t>
        <a:bodyPr/>
        <a:lstStyle/>
        <a:p>
          <a:endParaRPr lang="en-GB"/>
        </a:p>
      </dgm:t>
    </dgm:pt>
    <dgm:pt modelId="{F73D34C3-D47D-42D0-BEFB-53C461234072}">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Lack of integration</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183C4A1A-FE51-46E0-86AC-43DF1DC4A4F8}" type="parTrans" cxnId="{994F648E-CB20-4AAD-9913-1CCE73F29BFD}">
      <dgm:prSet/>
      <dgm:spPr/>
      <dgm:t>
        <a:bodyPr/>
        <a:lstStyle/>
        <a:p>
          <a:endParaRPr lang="en-GB"/>
        </a:p>
      </dgm:t>
    </dgm:pt>
    <dgm:pt modelId="{AFCC3FDA-350B-4C26-BD6F-F2B20EA8CEEB}" type="sibTrans" cxnId="{994F648E-CB20-4AAD-9913-1CCE73F29BFD}">
      <dgm:prSet/>
      <dgm:spPr/>
      <dgm:t>
        <a:bodyPr/>
        <a:lstStyle/>
        <a:p>
          <a:endParaRPr lang="en-GB"/>
        </a:p>
      </dgm:t>
    </dgm:pt>
    <dgm:pt modelId="{AE48890E-3600-4F0F-8FA7-1627F6327D80}">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Poorly-designed records</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52374BC6-3519-4BAE-B47D-33905E904950}" type="parTrans" cxnId="{CBB42B5A-D0D6-4D55-8EE8-9180E01214CB}">
      <dgm:prSet/>
      <dgm:spPr/>
      <dgm:t>
        <a:bodyPr/>
        <a:lstStyle/>
        <a:p>
          <a:endParaRPr lang="en-GB"/>
        </a:p>
      </dgm:t>
    </dgm:pt>
    <dgm:pt modelId="{2132154B-1D7C-4033-B61E-07034E8E88B3}" type="sibTrans" cxnId="{CBB42B5A-D0D6-4D55-8EE8-9180E01214CB}">
      <dgm:prSet/>
      <dgm:spPr/>
      <dgm:t>
        <a:bodyPr/>
        <a:lstStyle/>
        <a:p>
          <a:endParaRPr lang="en-GB"/>
        </a:p>
      </dgm:t>
    </dgm:pt>
    <dgm:pt modelId="{67CAC9F5-D573-4D13-B03F-74E294D84B35}">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Other adverse policies</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DE4134D5-A4C1-404C-967B-9F4F3051A40B}" type="parTrans" cxnId="{B6897C0B-3A51-40BF-B1EE-21057A9D33F3}">
      <dgm:prSet/>
      <dgm:spPr/>
      <dgm:t>
        <a:bodyPr/>
        <a:lstStyle/>
        <a:p>
          <a:endParaRPr lang="en-GB"/>
        </a:p>
      </dgm:t>
    </dgm:pt>
    <dgm:pt modelId="{14066DCC-F3E8-4209-ABB4-7EBAA3D617F3}" type="sibTrans" cxnId="{B6897C0B-3A51-40BF-B1EE-21057A9D33F3}">
      <dgm:prSet/>
      <dgm:spPr/>
      <dgm:t>
        <a:bodyPr/>
        <a:lstStyle/>
        <a:p>
          <a:endParaRPr lang="en-GB"/>
        </a:p>
      </dgm:t>
    </dgm:pt>
    <dgm:pt modelId="{B869A05E-5D46-4755-A29F-21BF904E0442}">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Vaccine hesitancy</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438A5941-8B69-4967-BE43-1E2AEDD9BF42}" type="parTrans" cxnId="{9B3266A4-0F0A-499F-9658-67DCB1C2EE2F}">
      <dgm:prSet/>
      <dgm:spPr/>
      <dgm:t>
        <a:bodyPr/>
        <a:lstStyle/>
        <a:p>
          <a:endParaRPr lang="en-GB"/>
        </a:p>
      </dgm:t>
    </dgm:pt>
    <dgm:pt modelId="{67186D1B-E63B-4D1B-A7E0-01F72DED5B1E}" type="sibTrans" cxnId="{9B3266A4-0F0A-499F-9658-67DCB1C2EE2F}">
      <dgm:prSet/>
      <dgm:spPr/>
      <dgm:t>
        <a:bodyPr/>
        <a:lstStyle/>
        <a:p>
          <a:endParaRPr lang="en-GB"/>
        </a:p>
      </dgm:t>
    </dgm:pt>
    <dgm:pt modelId="{55370C32-2E66-4894-B6EA-582978D0E7A8}">
      <dgm:prSet phldrT="[Text]" custT="1"/>
      <dgm:spPr>
        <a:ln>
          <a:solidFill>
            <a:srgbClr val="0070C0"/>
          </a:solidFill>
        </a:ln>
      </dgm:spPr>
      <dgm:t>
        <a:bodyPr/>
        <a:lstStyle/>
        <a:p>
          <a:endParaRPr lang="en-GB" sz="1200" dirty="0"/>
        </a:p>
      </dgm:t>
    </dgm:pt>
    <dgm:pt modelId="{8C8D7A23-B77C-40CB-97A4-512EEB969B8B}" type="parTrans" cxnId="{E5858549-F79C-424E-8821-4D449ABE4846}">
      <dgm:prSet/>
      <dgm:spPr/>
      <dgm:t>
        <a:bodyPr/>
        <a:lstStyle/>
        <a:p>
          <a:endParaRPr lang="en-GB"/>
        </a:p>
      </dgm:t>
    </dgm:pt>
    <dgm:pt modelId="{29D7D76D-8375-45BB-9870-F078B73D855B}" type="sibTrans" cxnId="{E5858549-F79C-424E-8821-4D449ABE4846}">
      <dgm:prSet/>
      <dgm:spPr/>
      <dgm:t>
        <a:bodyPr/>
        <a:lstStyle/>
        <a:p>
          <a:endParaRPr lang="en-GB"/>
        </a:p>
      </dgm:t>
    </dgm:pt>
    <dgm:pt modelId="{BD56D225-3340-46D2-AD35-528D765FD638}">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Lack of awareness of schedule</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BE0D2BDE-7054-45FA-A965-E3E2FB21805C}" type="parTrans" cxnId="{52941FF5-E11B-4867-A27F-8E3D76E6CB5C}">
      <dgm:prSet/>
      <dgm:spPr/>
      <dgm:t>
        <a:bodyPr/>
        <a:lstStyle/>
        <a:p>
          <a:endParaRPr lang="en-GB"/>
        </a:p>
      </dgm:t>
    </dgm:pt>
    <dgm:pt modelId="{490B8936-7FED-42C1-A1BC-482766EE1AAE}" type="sibTrans" cxnId="{52941FF5-E11B-4867-A27F-8E3D76E6CB5C}">
      <dgm:prSet/>
      <dgm:spPr/>
      <dgm:t>
        <a:bodyPr/>
        <a:lstStyle/>
        <a:p>
          <a:endParaRPr lang="en-GB"/>
        </a:p>
      </dgm:t>
    </dgm:pt>
    <dgm:pt modelId="{1195A036-AF4C-4185-8413-752CF8B4ECFC}">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Vaccination card to clinic</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21CA8B5B-AD69-4359-AE47-4D765A92F273}" type="parTrans" cxnId="{DE01194F-AA04-4127-AE5E-2FC90961CDFB}">
      <dgm:prSet/>
      <dgm:spPr/>
      <dgm:t>
        <a:bodyPr/>
        <a:lstStyle/>
        <a:p>
          <a:endParaRPr lang="en-GB"/>
        </a:p>
      </dgm:t>
    </dgm:pt>
    <dgm:pt modelId="{8515454F-469D-4E12-9F2B-9BDB9554CE01}" type="sibTrans" cxnId="{DE01194F-AA04-4127-AE5E-2FC90961CDFB}">
      <dgm:prSet/>
      <dgm:spPr/>
      <dgm:t>
        <a:bodyPr/>
        <a:lstStyle/>
        <a:p>
          <a:endParaRPr lang="en-GB"/>
        </a:p>
      </dgm:t>
    </dgm:pt>
    <dgm:pt modelId="{267DCF81-ED2C-49A2-B35D-659F11F4E494}">
      <dgm:prSet phldrT="[Text]" custT="1"/>
      <dgm:spPr>
        <a:ln>
          <a:solidFill>
            <a:srgbClr val="0070C0"/>
          </a:solidFill>
        </a:ln>
      </dgm:spPr>
      <dgm:t>
        <a:bodyPr/>
        <a:lstStyle/>
        <a:p>
          <a:r>
            <a:rPr lang="en-GB" sz="1200" dirty="0" smtClean="0">
              <a:solidFill>
                <a:schemeClr val="bg2">
                  <a:lumMod val="10000"/>
                </a:schemeClr>
              </a:solidFill>
              <a:latin typeface="Arial" panose="020B0604020202020204" pitchFamily="34" charset="0"/>
              <a:cs typeface="Arial" panose="020B0604020202020204" pitchFamily="34" charset="0"/>
            </a:rPr>
            <a:t>Vaccination card availability</a:t>
          </a:r>
          <a:endParaRPr lang="en-GB" sz="1200" dirty="0">
            <a:solidFill>
              <a:schemeClr val="bg2">
                <a:lumMod val="10000"/>
              </a:schemeClr>
            </a:solidFill>
            <a:latin typeface="Arial" panose="020B0604020202020204" pitchFamily="34" charset="0"/>
            <a:cs typeface="Arial" panose="020B0604020202020204" pitchFamily="34" charset="0"/>
          </a:endParaRPr>
        </a:p>
      </dgm:t>
    </dgm:pt>
    <dgm:pt modelId="{2ED8CD4C-769F-4BB4-B124-8F68BB110B62}" type="parTrans" cxnId="{6A5BDC00-7E25-4FB6-B8F1-988863545AAA}">
      <dgm:prSet/>
      <dgm:spPr/>
    </dgm:pt>
    <dgm:pt modelId="{EDA4AE7E-EB9C-40C8-8A2F-6976B6AE08C5}" type="sibTrans" cxnId="{6A5BDC00-7E25-4FB6-B8F1-988863545AAA}">
      <dgm:prSet/>
      <dgm:spPr/>
    </dgm:pt>
    <dgm:pt modelId="{E2BDE118-7936-4A77-B145-42F94EAABCA8}" type="pres">
      <dgm:prSet presAssocID="{13D9CC6B-09A1-4386-AFEA-C11DF6E55838}" presName="composite" presStyleCnt="0">
        <dgm:presLayoutVars>
          <dgm:chMax val="3"/>
          <dgm:animLvl val="lvl"/>
          <dgm:resizeHandles val="exact"/>
        </dgm:presLayoutVars>
      </dgm:prSet>
      <dgm:spPr/>
    </dgm:pt>
    <dgm:pt modelId="{6E8EFAAB-CC0B-40B8-B614-6E56836233CB}" type="pres">
      <dgm:prSet presAssocID="{C503E283-D1D1-400E-A594-6AF3D5EDE629}" presName="gear1" presStyleLbl="node1" presStyleIdx="0" presStyleCnt="3">
        <dgm:presLayoutVars>
          <dgm:chMax val="1"/>
          <dgm:bulletEnabled val="1"/>
        </dgm:presLayoutVars>
      </dgm:prSet>
      <dgm:spPr/>
      <dgm:t>
        <a:bodyPr/>
        <a:lstStyle/>
        <a:p>
          <a:endParaRPr lang="en-GB"/>
        </a:p>
      </dgm:t>
    </dgm:pt>
    <dgm:pt modelId="{1F03C3B1-27DD-492C-8109-FC299D397E6D}" type="pres">
      <dgm:prSet presAssocID="{C503E283-D1D1-400E-A594-6AF3D5EDE629}" presName="gear1srcNode" presStyleLbl="node1" presStyleIdx="0" presStyleCnt="3"/>
      <dgm:spPr/>
      <dgm:t>
        <a:bodyPr/>
        <a:lstStyle/>
        <a:p>
          <a:endParaRPr lang="en-GB"/>
        </a:p>
      </dgm:t>
    </dgm:pt>
    <dgm:pt modelId="{72BCD48D-9F37-4803-BCA5-366ABD2DF4B9}" type="pres">
      <dgm:prSet presAssocID="{C503E283-D1D1-400E-A594-6AF3D5EDE629}" presName="gear1dstNode" presStyleLbl="node1" presStyleIdx="0" presStyleCnt="3"/>
      <dgm:spPr/>
      <dgm:t>
        <a:bodyPr/>
        <a:lstStyle/>
        <a:p>
          <a:endParaRPr lang="en-GB"/>
        </a:p>
      </dgm:t>
    </dgm:pt>
    <dgm:pt modelId="{B473EB27-CE5E-4F4D-80B7-650CF14E605B}" type="pres">
      <dgm:prSet presAssocID="{C503E283-D1D1-400E-A594-6AF3D5EDE629}" presName="gear1ch" presStyleLbl="fgAcc1" presStyleIdx="0" presStyleCnt="3" custScaleX="117698" custScaleY="121253" custLinFactNeighborX="-79884" custLinFactNeighborY="5392">
        <dgm:presLayoutVars>
          <dgm:chMax val="0"/>
          <dgm:bulletEnabled val="1"/>
        </dgm:presLayoutVars>
      </dgm:prSet>
      <dgm:spPr/>
      <dgm:t>
        <a:bodyPr/>
        <a:lstStyle/>
        <a:p>
          <a:endParaRPr lang="en-GB"/>
        </a:p>
      </dgm:t>
    </dgm:pt>
    <dgm:pt modelId="{4CFA3B18-93E7-4314-8D14-28488D049DAC}" type="pres">
      <dgm:prSet presAssocID="{074D25C9-4399-4DCF-872C-1A20A994E569}" presName="gear2" presStyleLbl="node1" presStyleIdx="1" presStyleCnt="3">
        <dgm:presLayoutVars>
          <dgm:chMax val="1"/>
          <dgm:bulletEnabled val="1"/>
        </dgm:presLayoutVars>
      </dgm:prSet>
      <dgm:spPr/>
      <dgm:t>
        <a:bodyPr/>
        <a:lstStyle/>
        <a:p>
          <a:endParaRPr lang="en-GB"/>
        </a:p>
      </dgm:t>
    </dgm:pt>
    <dgm:pt modelId="{C16336C7-1395-46FE-9521-FA653CC2DFB5}" type="pres">
      <dgm:prSet presAssocID="{074D25C9-4399-4DCF-872C-1A20A994E569}" presName="gear2srcNode" presStyleLbl="node1" presStyleIdx="1" presStyleCnt="3"/>
      <dgm:spPr/>
      <dgm:t>
        <a:bodyPr/>
        <a:lstStyle/>
        <a:p>
          <a:endParaRPr lang="en-GB"/>
        </a:p>
      </dgm:t>
    </dgm:pt>
    <dgm:pt modelId="{27822A79-73C1-49A9-940D-4C5FDCB01D7D}" type="pres">
      <dgm:prSet presAssocID="{074D25C9-4399-4DCF-872C-1A20A994E569}" presName="gear2dstNode" presStyleLbl="node1" presStyleIdx="1" presStyleCnt="3"/>
      <dgm:spPr/>
      <dgm:t>
        <a:bodyPr/>
        <a:lstStyle/>
        <a:p>
          <a:endParaRPr lang="en-GB"/>
        </a:p>
      </dgm:t>
    </dgm:pt>
    <dgm:pt modelId="{1FB64423-8C2D-416F-8077-2AFC706C1F31}" type="pres">
      <dgm:prSet presAssocID="{074D25C9-4399-4DCF-872C-1A20A994E569}" presName="gear2ch" presStyleLbl="fgAcc1" presStyleIdx="1" presStyleCnt="3" custScaleX="122123" custScaleY="133619" custLinFactY="-10616" custLinFactNeighborX="-83963" custLinFactNeighborY="-100000">
        <dgm:presLayoutVars>
          <dgm:chMax val="0"/>
          <dgm:bulletEnabled val="1"/>
        </dgm:presLayoutVars>
      </dgm:prSet>
      <dgm:spPr/>
      <dgm:t>
        <a:bodyPr/>
        <a:lstStyle/>
        <a:p>
          <a:endParaRPr lang="en-GB"/>
        </a:p>
      </dgm:t>
    </dgm:pt>
    <dgm:pt modelId="{A34E9467-3669-4EAA-90D7-D780BFC272C5}" type="pres">
      <dgm:prSet presAssocID="{3B8DFE70-92AD-4432-B029-7C34743EA01A}" presName="gear3" presStyleLbl="node1" presStyleIdx="2" presStyleCnt="3"/>
      <dgm:spPr/>
      <dgm:t>
        <a:bodyPr/>
        <a:lstStyle/>
        <a:p>
          <a:endParaRPr lang="en-GB"/>
        </a:p>
      </dgm:t>
    </dgm:pt>
    <dgm:pt modelId="{B1071B90-40E1-42BB-8EE7-AB5301D834FE}" type="pres">
      <dgm:prSet presAssocID="{3B8DFE70-92AD-4432-B029-7C34743EA01A}" presName="gear3tx" presStyleLbl="node1" presStyleIdx="2" presStyleCnt="3">
        <dgm:presLayoutVars>
          <dgm:chMax val="1"/>
          <dgm:bulletEnabled val="1"/>
        </dgm:presLayoutVars>
      </dgm:prSet>
      <dgm:spPr/>
      <dgm:t>
        <a:bodyPr/>
        <a:lstStyle/>
        <a:p>
          <a:endParaRPr lang="en-GB"/>
        </a:p>
      </dgm:t>
    </dgm:pt>
    <dgm:pt modelId="{162CCC65-BC38-4740-84CF-57132477B893}" type="pres">
      <dgm:prSet presAssocID="{3B8DFE70-92AD-4432-B029-7C34743EA01A}" presName="gear3srcNode" presStyleLbl="node1" presStyleIdx="2" presStyleCnt="3"/>
      <dgm:spPr/>
      <dgm:t>
        <a:bodyPr/>
        <a:lstStyle/>
        <a:p>
          <a:endParaRPr lang="en-GB"/>
        </a:p>
      </dgm:t>
    </dgm:pt>
    <dgm:pt modelId="{DFD7E493-7321-4A32-9593-F1960424DCB0}" type="pres">
      <dgm:prSet presAssocID="{3B8DFE70-92AD-4432-B029-7C34743EA01A}" presName="gear3dstNode" presStyleLbl="node1" presStyleIdx="2" presStyleCnt="3"/>
      <dgm:spPr/>
      <dgm:t>
        <a:bodyPr/>
        <a:lstStyle/>
        <a:p>
          <a:endParaRPr lang="en-GB"/>
        </a:p>
      </dgm:t>
    </dgm:pt>
    <dgm:pt modelId="{01A61B68-4A34-487B-A653-C4B262EFE728}" type="pres">
      <dgm:prSet presAssocID="{3B8DFE70-92AD-4432-B029-7C34743EA01A}" presName="gear3ch" presStyleLbl="fgAcc1" presStyleIdx="2" presStyleCnt="3" custScaleX="143103" custScaleY="106485" custLinFactNeighborX="44422" custLinFactNeighborY="-37920">
        <dgm:presLayoutVars>
          <dgm:chMax val="0"/>
          <dgm:bulletEnabled val="1"/>
        </dgm:presLayoutVars>
      </dgm:prSet>
      <dgm:spPr/>
      <dgm:t>
        <a:bodyPr/>
        <a:lstStyle/>
        <a:p>
          <a:endParaRPr lang="en-GB"/>
        </a:p>
      </dgm:t>
    </dgm:pt>
    <dgm:pt modelId="{9CF36031-3313-4C10-91D8-58D306F478B2}" type="pres">
      <dgm:prSet presAssocID="{2606AAC1-DB32-4753-920C-1102521B6820}" presName="connector1" presStyleLbl="sibTrans2D1" presStyleIdx="0" presStyleCnt="3"/>
      <dgm:spPr/>
      <dgm:t>
        <a:bodyPr/>
        <a:lstStyle/>
        <a:p>
          <a:endParaRPr lang="en-GB"/>
        </a:p>
      </dgm:t>
    </dgm:pt>
    <dgm:pt modelId="{154287E5-E6E2-4AF3-BA9C-8246693513CD}" type="pres">
      <dgm:prSet presAssocID="{1FE585F1-D2CE-413C-A396-1255D68210AD}" presName="connector2" presStyleLbl="sibTrans2D1" presStyleIdx="1" presStyleCnt="3"/>
      <dgm:spPr/>
      <dgm:t>
        <a:bodyPr/>
        <a:lstStyle/>
        <a:p>
          <a:endParaRPr lang="en-GB"/>
        </a:p>
      </dgm:t>
    </dgm:pt>
    <dgm:pt modelId="{9D6BC40F-7F69-4C48-9BC8-7175C4273115}" type="pres">
      <dgm:prSet presAssocID="{792C169C-ADC2-462F-8CFA-40C7F64D6EAA}" presName="connector3" presStyleLbl="sibTrans2D1" presStyleIdx="2" presStyleCnt="3"/>
      <dgm:spPr/>
      <dgm:t>
        <a:bodyPr/>
        <a:lstStyle/>
        <a:p>
          <a:endParaRPr lang="en-GB"/>
        </a:p>
      </dgm:t>
    </dgm:pt>
  </dgm:ptLst>
  <dgm:cxnLst>
    <dgm:cxn modelId="{46D88EA1-3B57-4109-A19C-6CA31553EC0C}" type="presOf" srcId="{1FE585F1-D2CE-413C-A396-1255D68210AD}" destId="{154287E5-E6E2-4AF3-BA9C-8246693513CD}" srcOrd="0" destOrd="0" presId="urn:microsoft.com/office/officeart/2005/8/layout/gear1"/>
    <dgm:cxn modelId="{74A109A4-C6BC-43AA-801A-B9DF91AEECA8}" srcId="{C503E283-D1D1-400E-A594-6AF3D5EDE629}" destId="{80FC9C4F-CF75-4A95-AE43-BD3221810168}" srcOrd="4" destOrd="0" parTransId="{FE007609-8FC8-494B-9117-91B52A88517A}" sibTransId="{5806E2CE-DD0C-45AA-AF34-B5BE14F225B5}"/>
    <dgm:cxn modelId="{B43F5496-4D47-42E4-A83C-179FDF07D4FF}" type="presOf" srcId="{B869A05E-5D46-4755-A29F-21BF904E0442}" destId="{01A61B68-4A34-487B-A653-C4B262EFE728}" srcOrd="0" destOrd="0" presId="urn:microsoft.com/office/officeart/2005/8/layout/gear1"/>
    <dgm:cxn modelId="{A4930367-0F8B-4FC8-94E0-415DA233AA02}" type="presOf" srcId="{13D9CC6B-09A1-4386-AFEA-C11DF6E55838}" destId="{E2BDE118-7936-4A77-B145-42F94EAABCA8}" srcOrd="0" destOrd="0" presId="urn:microsoft.com/office/officeart/2005/8/layout/gear1"/>
    <dgm:cxn modelId="{FBA92A82-7CFC-4AC2-B9D2-0636C6D7CBCF}" type="presOf" srcId="{AE48890E-3600-4F0F-8FA7-1627F6327D80}" destId="{1FB64423-8C2D-416F-8077-2AFC706C1F31}" srcOrd="0" destOrd="3" presId="urn:microsoft.com/office/officeart/2005/8/layout/gear1"/>
    <dgm:cxn modelId="{80F627A7-7559-43D6-A353-E01B48E3B386}" type="presOf" srcId="{1195A036-AF4C-4185-8413-752CF8B4ECFC}" destId="{01A61B68-4A34-487B-A653-C4B262EFE728}" srcOrd="0" destOrd="2" presId="urn:microsoft.com/office/officeart/2005/8/layout/gear1"/>
    <dgm:cxn modelId="{80D4C50B-1D0E-4336-A847-44AC66AC3C60}" srcId="{13D9CC6B-09A1-4386-AFEA-C11DF6E55838}" destId="{C503E283-D1D1-400E-A594-6AF3D5EDE629}" srcOrd="0" destOrd="0" parTransId="{5A1FAD99-9DBC-47F0-BD94-41B0966D76B1}" sibTransId="{2606AAC1-DB32-4753-920C-1102521B6820}"/>
    <dgm:cxn modelId="{52941FF5-E11B-4867-A27F-8E3D76E6CB5C}" srcId="{3B8DFE70-92AD-4432-B029-7C34743EA01A}" destId="{BD56D225-3340-46D2-AD35-528D765FD638}" srcOrd="1" destOrd="0" parTransId="{BE0D2BDE-7054-45FA-A965-E3E2FB21805C}" sibTransId="{490B8936-7FED-42C1-A1BC-482766EE1AAE}"/>
    <dgm:cxn modelId="{DD727F69-3453-4DE7-B31A-C02F874B5F93}" type="presOf" srcId="{FF7B1682-E691-4A7D-A67F-856C9B157492}" destId="{1FB64423-8C2D-416F-8077-2AFC706C1F31}" srcOrd="0" destOrd="0" presId="urn:microsoft.com/office/officeart/2005/8/layout/gear1"/>
    <dgm:cxn modelId="{98A90538-F25F-4D06-9C17-A542B9C40F35}" type="presOf" srcId="{267DCF81-ED2C-49A2-B35D-659F11F4E494}" destId="{1FB64423-8C2D-416F-8077-2AFC706C1F31}" srcOrd="0" destOrd="5" presId="urn:microsoft.com/office/officeart/2005/8/layout/gear1"/>
    <dgm:cxn modelId="{64033769-4FD2-49D0-8487-D778980B341A}" type="presOf" srcId="{2606AAC1-DB32-4753-920C-1102521B6820}" destId="{9CF36031-3313-4C10-91D8-58D306F478B2}" srcOrd="0" destOrd="0" presId="urn:microsoft.com/office/officeart/2005/8/layout/gear1"/>
    <dgm:cxn modelId="{3B932F01-651D-4EF0-9D96-1DB6D2401380}" type="presOf" srcId="{074D25C9-4399-4DCF-872C-1A20A994E569}" destId="{27822A79-73C1-49A9-940D-4C5FDCB01D7D}" srcOrd="2" destOrd="0" presId="urn:microsoft.com/office/officeart/2005/8/layout/gear1"/>
    <dgm:cxn modelId="{6A5BDC00-7E25-4FB6-B8F1-988863545AAA}" srcId="{074D25C9-4399-4DCF-872C-1A20A994E569}" destId="{267DCF81-ED2C-49A2-B35D-659F11F4E494}" srcOrd="5" destOrd="0" parTransId="{2ED8CD4C-769F-4BB4-B124-8F68BB110B62}" sibTransId="{EDA4AE7E-EB9C-40C8-8A2F-6976B6AE08C5}"/>
    <dgm:cxn modelId="{C4FCCDB1-E7D4-4C46-890F-05CC45262486}" type="presOf" srcId="{074D25C9-4399-4DCF-872C-1A20A994E569}" destId="{C16336C7-1395-46FE-9521-FA653CC2DFB5}" srcOrd="1" destOrd="0" presId="urn:microsoft.com/office/officeart/2005/8/layout/gear1"/>
    <dgm:cxn modelId="{B6897C0B-3A51-40BF-B1EE-21057A9D33F3}" srcId="{074D25C9-4399-4DCF-872C-1A20A994E569}" destId="{67CAC9F5-D573-4D13-B03F-74E294D84B35}" srcOrd="4" destOrd="0" parTransId="{DE4134D5-A4C1-404C-967B-9F4F3051A40B}" sibTransId="{14066DCC-F3E8-4209-ABB4-7EBAA3D617F3}"/>
    <dgm:cxn modelId="{32301286-36EA-47F7-8846-248FE660BE47}" srcId="{C503E283-D1D1-400E-A594-6AF3D5EDE629}" destId="{454D7984-FF3A-4FC0-8B0F-F9D90C8BCA24}" srcOrd="0" destOrd="0" parTransId="{31C4AB43-D2AB-4D2B-AE42-CACAF7D844DB}" sibTransId="{E753CB63-517E-441C-A064-4D584212AEEC}"/>
    <dgm:cxn modelId="{0BC7C909-D6F4-40DB-8122-711DB7F1878B}" type="presOf" srcId="{C503E283-D1D1-400E-A594-6AF3D5EDE629}" destId="{6E8EFAAB-CC0B-40B8-B614-6E56836233CB}" srcOrd="0" destOrd="0" presId="urn:microsoft.com/office/officeart/2005/8/layout/gear1"/>
    <dgm:cxn modelId="{3735509A-783F-44E8-9535-1F13AEEE8D5D}" type="presOf" srcId="{80FC9C4F-CF75-4A95-AE43-BD3221810168}" destId="{B473EB27-CE5E-4F4D-80B7-650CF14E605B}" srcOrd="0" destOrd="4" presId="urn:microsoft.com/office/officeart/2005/8/layout/gear1"/>
    <dgm:cxn modelId="{4EF6B3FC-4107-42E0-A522-D87F4EB87CA0}" srcId="{074D25C9-4399-4DCF-872C-1A20A994E569}" destId="{FF7B1682-E691-4A7D-A67F-856C9B157492}" srcOrd="0" destOrd="0" parTransId="{47A86177-500E-402B-AF26-0A8E003A1160}" sibTransId="{BCAE2321-4FEB-4AC1-928A-F9741DBC3AA7}"/>
    <dgm:cxn modelId="{67294A63-4BBD-46F4-AD1F-6B6B3B21AF59}" type="presOf" srcId="{792C169C-ADC2-462F-8CFA-40C7F64D6EAA}" destId="{9D6BC40F-7F69-4C48-9BC8-7175C4273115}" srcOrd="0" destOrd="0" presId="urn:microsoft.com/office/officeart/2005/8/layout/gear1"/>
    <dgm:cxn modelId="{5E558B4E-3FB4-4237-B87C-F792F242AAB0}" srcId="{13D9CC6B-09A1-4386-AFEA-C11DF6E55838}" destId="{074D25C9-4399-4DCF-872C-1A20A994E569}" srcOrd="1" destOrd="0" parTransId="{80E895B7-9EA5-473D-A707-0A2CEC46F716}" sibTransId="{1FE585F1-D2CE-413C-A396-1255D68210AD}"/>
    <dgm:cxn modelId="{3529935B-E768-4125-AB0A-C60A4180B3EB}" type="presOf" srcId="{D1654EDA-AC24-44A5-8841-994AF0B37068}" destId="{B473EB27-CE5E-4F4D-80B7-650CF14E605B}" srcOrd="0" destOrd="3" presId="urn:microsoft.com/office/officeart/2005/8/layout/gear1"/>
    <dgm:cxn modelId="{906DDD91-0133-4939-8387-78A700697FB1}" type="presOf" srcId="{0AB17CD6-32B9-4A1C-B419-C5E5F8677B25}" destId="{B473EB27-CE5E-4F4D-80B7-650CF14E605B}" srcOrd="0" destOrd="2" presId="urn:microsoft.com/office/officeart/2005/8/layout/gear1"/>
    <dgm:cxn modelId="{DE01194F-AA04-4127-AE5E-2FC90961CDFB}" srcId="{3B8DFE70-92AD-4432-B029-7C34743EA01A}" destId="{1195A036-AF4C-4185-8413-752CF8B4ECFC}" srcOrd="2" destOrd="0" parTransId="{21CA8B5B-AD69-4359-AE47-4D765A92F273}" sibTransId="{8515454F-469D-4E12-9F2B-9BDB9554CE01}"/>
    <dgm:cxn modelId="{8F33AFDC-19BD-452A-A576-4C9D0918E523}" srcId="{074D25C9-4399-4DCF-872C-1A20A994E569}" destId="{88F587E8-D267-4994-9F21-A6032FBFA967}" srcOrd="1" destOrd="0" parTransId="{8D021A29-3011-4CF6-9E66-BDB787B5C2B5}" sibTransId="{FE71BC49-284D-4369-860A-C33FEFF9A01B}"/>
    <dgm:cxn modelId="{697D68AC-9184-4CD2-9E10-7839AB13825F}" type="presOf" srcId="{BD56D225-3340-46D2-AD35-528D765FD638}" destId="{01A61B68-4A34-487B-A653-C4B262EFE728}" srcOrd="0" destOrd="1" presId="urn:microsoft.com/office/officeart/2005/8/layout/gear1"/>
    <dgm:cxn modelId="{C28CC807-1951-431E-BDAA-346D955FA419}" srcId="{C503E283-D1D1-400E-A594-6AF3D5EDE629}" destId="{72053EAC-F0EB-4E9B-B49D-33912621C3C4}" srcOrd="1" destOrd="0" parTransId="{8C381BEC-9EC2-4506-A326-A1D25EAFE24D}" sibTransId="{5AA346AC-5BBE-487C-8785-ABDB38380A49}"/>
    <dgm:cxn modelId="{AF5F472D-6456-4A35-93B9-386F48C63CE8}" type="presOf" srcId="{3B8DFE70-92AD-4432-B029-7C34743EA01A}" destId="{A34E9467-3669-4EAA-90D7-D780BFC272C5}" srcOrd="0" destOrd="0" presId="urn:microsoft.com/office/officeart/2005/8/layout/gear1"/>
    <dgm:cxn modelId="{3D73060D-B353-44D9-97D6-68164C0C4672}" srcId="{C503E283-D1D1-400E-A594-6AF3D5EDE629}" destId="{D1654EDA-AC24-44A5-8841-994AF0B37068}" srcOrd="3" destOrd="0" parTransId="{B4A57F59-4A29-42A3-9342-89CC596ECD30}" sibTransId="{256EED5C-CB3F-4944-A177-D3E9C5A6ABB0}"/>
    <dgm:cxn modelId="{78DBD575-8D28-411D-BAF2-3BA9D1D289AF}" type="presOf" srcId="{C503E283-D1D1-400E-A594-6AF3D5EDE629}" destId="{1F03C3B1-27DD-492C-8109-FC299D397E6D}" srcOrd="1" destOrd="0" presId="urn:microsoft.com/office/officeart/2005/8/layout/gear1"/>
    <dgm:cxn modelId="{98BB6964-EE7C-4D55-BF27-4307A90AD904}" type="presOf" srcId="{67CAC9F5-D573-4D13-B03F-74E294D84B35}" destId="{1FB64423-8C2D-416F-8077-2AFC706C1F31}" srcOrd="0" destOrd="4" presId="urn:microsoft.com/office/officeart/2005/8/layout/gear1"/>
    <dgm:cxn modelId="{BBE798BD-4C7E-41F9-8A32-81AB83FB3CB4}" srcId="{C503E283-D1D1-400E-A594-6AF3D5EDE629}" destId="{0AB17CD6-32B9-4A1C-B419-C5E5F8677B25}" srcOrd="2" destOrd="0" parTransId="{638916DB-3AC2-4BBB-AD7A-DD16C1928B70}" sibTransId="{0D86BB3A-521F-4707-9F9E-B1686805B58C}"/>
    <dgm:cxn modelId="{827EA364-51F0-48F8-A9E9-930E5F0F0E53}" type="presOf" srcId="{454D7984-FF3A-4FC0-8B0F-F9D90C8BCA24}" destId="{B473EB27-CE5E-4F4D-80B7-650CF14E605B}" srcOrd="0" destOrd="0" presId="urn:microsoft.com/office/officeart/2005/8/layout/gear1"/>
    <dgm:cxn modelId="{9B3266A4-0F0A-499F-9658-67DCB1C2EE2F}" srcId="{3B8DFE70-92AD-4432-B029-7C34743EA01A}" destId="{B869A05E-5D46-4755-A29F-21BF904E0442}" srcOrd="0" destOrd="0" parTransId="{438A5941-8B69-4967-BE43-1E2AEDD9BF42}" sibTransId="{67186D1B-E63B-4D1B-A7E0-01F72DED5B1E}"/>
    <dgm:cxn modelId="{B887317B-125B-4DF1-A43E-51DEEB96F86C}" type="presOf" srcId="{72053EAC-F0EB-4E9B-B49D-33912621C3C4}" destId="{B473EB27-CE5E-4F4D-80B7-650CF14E605B}" srcOrd="0" destOrd="1" presId="urn:microsoft.com/office/officeart/2005/8/layout/gear1"/>
    <dgm:cxn modelId="{61A0A081-6876-4A12-A2F5-0E99774421FC}" type="presOf" srcId="{88F587E8-D267-4994-9F21-A6032FBFA967}" destId="{1FB64423-8C2D-416F-8077-2AFC706C1F31}" srcOrd="0" destOrd="1" presId="urn:microsoft.com/office/officeart/2005/8/layout/gear1"/>
    <dgm:cxn modelId="{2E7431E6-9EAD-41D5-850D-578291FB04E2}" type="presOf" srcId="{C503E283-D1D1-400E-A594-6AF3D5EDE629}" destId="{72BCD48D-9F37-4803-BCA5-366ABD2DF4B9}" srcOrd="2" destOrd="0" presId="urn:microsoft.com/office/officeart/2005/8/layout/gear1"/>
    <dgm:cxn modelId="{CBB42B5A-D0D6-4D55-8EE8-9180E01214CB}" srcId="{074D25C9-4399-4DCF-872C-1A20A994E569}" destId="{AE48890E-3600-4F0F-8FA7-1627F6327D80}" srcOrd="3" destOrd="0" parTransId="{52374BC6-3519-4BAE-B47D-33905E904950}" sibTransId="{2132154B-1D7C-4033-B61E-07034E8E88B3}"/>
    <dgm:cxn modelId="{E5858549-F79C-424E-8821-4D449ABE4846}" srcId="{3B8DFE70-92AD-4432-B029-7C34743EA01A}" destId="{55370C32-2E66-4894-B6EA-582978D0E7A8}" srcOrd="3" destOrd="0" parTransId="{8C8D7A23-B77C-40CB-97A4-512EEB969B8B}" sibTransId="{29D7D76D-8375-45BB-9870-F078B73D855B}"/>
    <dgm:cxn modelId="{F6EC9E5A-E69C-49F1-8135-CBBDB103138A}" type="presOf" srcId="{55370C32-2E66-4894-B6EA-582978D0E7A8}" destId="{01A61B68-4A34-487B-A653-C4B262EFE728}" srcOrd="0" destOrd="3" presId="urn:microsoft.com/office/officeart/2005/8/layout/gear1"/>
    <dgm:cxn modelId="{37A42AD2-3BBD-4BF1-A3C9-20A9AD32ADA9}" type="presOf" srcId="{3B8DFE70-92AD-4432-B029-7C34743EA01A}" destId="{B1071B90-40E1-42BB-8EE7-AB5301D834FE}" srcOrd="1" destOrd="0" presId="urn:microsoft.com/office/officeart/2005/8/layout/gear1"/>
    <dgm:cxn modelId="{ACF22C83-FBC3-4230-8F25-E19AE7BA15AB}" type="presOf" srcId="{3B8DFE70-92AD-4432-B029-7C34743EA01A}" destId="{DFD7E493-7321-4A32-9593-F1960424DCB0}" srcOrd="3" destOrd="0" presId="urn:microsoft.com/office/officeart/2005/8/layout/gear1"/>
    <dgm:cxn modelId="{CE33262F-F817-46DC-82AA-EC92BB6759FC}" type="presOf" srcId="{F73D34C3-D47D-42D0-BEFB-53C461234072}" destId="{1FB64423-8C2D-416F-8077-2AFC706C1F31}" srcOrd="0" destOrd="2" presId="urn:microsoft.com/office/officeart/2005/8/layout/gear1"/>
    <dgm:cxn modelId="{994F648E-CB20-4AAD-9913-1CCE73F29BFD}" srcId="{074D25C9-4399-4DCF-872C-1A20A994E569}" destId="{F73D34C3-D47D-42D0-BEFB-53C461234072}" srcOrd="2" destOrd="0" parTransId="{183C4A1A-FE51-46E0-86AC-43DF1DC4A4F8}" sibTransId="{AFCC3FDA-350B-4C26-BD6F-F2B20EA8CEEB}"/>
    <dgm:cxn modelId="{AF94EAEA-99DB-43A6-BCEA-08002E682BE3}" type="presOf" srcId="{3B8DFE70-92AD-4432-B029-7C34743EA01A}" destId="{162CCC65-BC38-4740-84CF-57132477B893}" srcOrd="2" destOrd="0" presId="urn:microsoft.com/office/officeart/2005/8/layout/gear1"/>
    <dgm:cxn modelId="{F860EECD-546C-4382-AAE6-E0730A18A01A}" type="presOf" srcId="{074D25C9-4399-4DCF-872C-1A20A994E569}" destId="{4CFA3B18-93E7-4314-8D14-28488D049DAC}" srcOrd="0" destOrd="0" presId="urn:microsoft.com/office/officeart/2005/8/layout/gear1"/>
    <dgm:cxn modelId="{9360AFEB-9E9B-4785-8D75-83378E389D5B}" srcId="{13D9CC6B-09A1-4386-AFEA-C11DF6E55838}" destId="{3B8DFE70-92AD-4432-B029-7C34743EA01A}" srcOrd="2" destOrd="0" parTransId="{DA73C1E8-71FE-410F-AAF6-C8F90D4FD897}" sibTransId="{792C169C-ADC2-462F-8CFA-40C7F64D6EAA}"/>
    <dgm:cxn modelId="{2929624A-208B-4ED0-8E8E-0C93785C2DFD}" type="presParOf" srcId="{E2BDE118-7936-4A77-B145-42F94EAABCA8}" destId="{6E8EFAAB-CC0B-40B8-B614-6E56836233CB}" srcOrd="0" destOrd="0" presId="urn:microsoft.com/office/officeart/2005/8/layout/gear1"/>
    <dgm:cxn modelId="{CEFD646D-1079-4952-B064-BB09771534E7}" type="presParOf" srcId="{E2BDE118-7936-4A77-B145-42F94EAABCA8}" destId="{1F03C3B1-27DD-492C-8109-FC299D397E6D}" srcOrd="1" destOrd="0" presId="urn:microsoft.com/office/officeart/2005/8/layout/gear1"/>
    <dgm:cxn modelId="{0533AB70-0FF3-4D87-8D7B-2703C5BB5CF4}" type="presParOf" srcId="{E2BDE118-7936-4A77-B145-42F94EAABCA8}" destId="{72BCD48D-9F37-4803-BCA5-366ABD2DF4B9}" srcOrd="2" destOrd="0" presId="urn:microsoft.com/office/officeart/2005/8/layout/gear1"/>
    <dgm:cxn modelId="{676167F1-5349-48EC-ACC2-DFC4659E4987}" type="presParOf" srcId="{E2BDE118-7936-4A77-B145-42F94EAABCA8}" destId="{B473EB27-CE5E-4F4D-80B7-650CF14E605B}" srcOrd="3" destOrd="0" presId="urn:microsoft.com/office/officeart/2005/8/layout/gear1"/>
    <dgm:cxn modelId="{B8E10955-2BE7-4509-8AD3-7630B9AC61CA}" type="presParOf" srcId="{E2BDE118-7936-4A77-B145-42F94EAABCA8}" destId="{4CFA3B18-93E7-4314-8D14-28488D049DAC}" srcOrd="4" destOrd="0" presId="urn:microsoft.com/office/officeart/2005/8/layout/gear1"/>
    <dgm:cxn modelId="{EAD34BE3-6552-480E-BD9B-F374F331B4B3}" type="presParOf" srcId="{E2BDE118-7936-4A77-B145-42F94EAABCA8}" destId="{C16336C7-1395-46FE-9521-FA653CC2DFB5}" srcOrd="5" destOrd="0" presId="urn:microsoft.com/office/officeart/2005/8/layout/gear1"/>
    <dgm:cxn modelId="{A5F79ED9-1546-4A77-B5BE-5C3A141E9FD9}" type="presParOf" srcId="{E2BDE118-7936-4A77-B145-42F94EAABCA8}" destId="{27822A79-73C1-49A9-940D-4C5FDCB01D7D}" srcOrd="6" destOrd="0" presId="urn:microsoft.com/office/officeart/2005/8/layout/gear1"/>
    <dgm:cxn modelId="{9CDD5078-3C0E-4BDE-A292-9CD63CE0DB92}" type="presParOf" srcId="{E2BDE118-7936-4A77-B145-42F94EAABCA8}" destId="{1FB64423-8C2D-416F-8077-2AFC706C1F31}" srcOrd="7" destOrd="0" presId="urn:microsoft.com/office/officeart/2005/8/layout/gear1"/>
    <dgm:cxn modelId="{6E8527ED-E4AB-49EC-9E54-02A6A2E8ECB1}" type="presParOf" srcId="{E2BDE118-7936-4A77-B145-42F94EAABCA8}" destId="{A34E9467-3669-4EAA-90D7-D780BFC272C5}" srcOrd="8" destOrd="0" presId="urn:microsoft.com/office/officeart/2005/8/layout/gear1"/>
    <dgm:cxn modelId="{4E7C3361-37B8-49B2-9C85-6101FB590704}" type="presParOf" srcId="{E2BDE118-7936-4A77-B145-42F94EAABCA8}" destId="{B1071B90-40E1-42BB-8EE7-AB5301D834FE}" srcOrd="9" destOrd="0" presId="urn:microsoft.com/office/officeart/2005/8/layout/gear1"/>
    <dgm:cxn modelId="{2A038F36-AB45-4E3C-8AB9-E21DF4778109}" type="presParOf" srcId="{E2BDE118-7936-4A77-B145-42F94EAABCA8}" destId="{162CCC65-BC38-4740-84CF-57132477B893}" srcOrd="10" destOrd="0" presId="urn:microsoft.com/office/officeart/2005/8/layout/gear1"/>
    <dgm:cxn modelId="{6D160B38-7D31-4251-9455-54958016BA49}" type="presParOf" srcId="{E2BDE118-7936-4A77-B145-42F94EAABCA8}" destId="{DFD7E493-7321-4A32-9593-F1960424DCB0}" srcOrd="11" destOrd="0" presId="urn:microsoft.com/office/officeart/2005/8/layout/gear1"/>
    <dgm:cxn modelId="{E4AEF1B6-6DFE-4189-8DF1-E30F01FB2DE9}" type="presParOf" srcId="{E2BDE118-7936-4A77-B145-42F94EAABCA8}" destId="{01A61B68-4A34-487B-A653-C4B262EFE728}" srcOrd="12" destOrd="0" presId="urn:microsoft.com/office/officeart/2005/8/layout/gear1"/>
    <dgm:cxn modelId="{1BA4C2D5-E1C2-495A-882A-C0A826E0EBC8}" type="presParOf" srcId="{E2BDE118-7936-4A77-B145-42F94EAABCA8}" destId="{9CF36031-3313-4C10-91D8-58D306F478B2}" srcOrd="13" destOrd="0" presId="urn:microsoft.com/office/officeart/2005/8/layout/gear1"/>
    <dgm:cxn modelId="{35FBF51A-E125-4CA8-8DC9-D9DFBD6A97F9}" type="presParOf" srcId="{E2BDE118-7936-4A77-B145-42F94EAABCA8}" destId="{154287E5-E6E2-4AF3-BA9C-8246693513CD}" srcOrd="14" destOrd="0" presId="urn:microsoft.com/office/officeart/2005/8/layout/gear1"/>
    <dgm:cxn modelId="{1D676E40-67E9-427A-97FF-A3A131040AED}" type="presParOf" srcId="{E2BDE118-7936-4A77-B145-42F94EAABCA8}" destId="{9D6BC40F-7F69-4C48-9BC8-7175C4273115}" srcOrd="15"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4F39DA-722E-459B-BD03-CBC52D25C90D}" type="doc">
      <dgm:prSet loTypeId="urn:microsoft.com/office/officeart/2005/8/layout/chart3" loCatId="relationship" qsTypeId="urn:microsoft.com/office/officeart/2005/8/quickstyle/simple1" qsCatId="simple" csTypeId="urn:microsoft.com/office/officeart/2005/8/colors/colorful5" csCatId="colorful" phldr="1"/>
      <dgm:spPr/>
    </dgm:pt>
    <dgm:pt modelId="{681126BD-29F3-4F0F-A7CF-B2A026620EE5}">
      <dgm:prSet phldrT="[Text]" custT="1"/>
      <dgm:spPr>
        <a:solidFill>
          <a:srgbClr val="00E3DE"/>
        </a:solidFill>
      </dgm:spPr>
      <dgm:t>
        <a:bodyPr/>
        <a:lstStyle/>
        <a:p>
          <a:r>
            <a:rPr lang="en-US" sz="2000" b="1" dirty="0" smtClean="0"/>
            <a:t>Caregiver gaps</a:t>
          </a:r>
          <a:endParaRPr lang="en-US" sz="2000" b="1" dirty="0"/>
        </a:p>
      </dgm:t>
    </dgm:pt>
    <dgm:pt modelId="{A38CB19B-CDBC-45EB-B4B8-436CD24F29EE}" type="parTrans" cxnId="{A141D8AA-6B60-44C6-B525-C8015E29F4A0}">
      <dgm:prSet/>
      <dgm:spPr/>
      <dgm:t>
        <a:bodyPr/>
        <a:lstStyle/>
        <a:p>
          <a:endParaRPr lang="en-US"/>
        </a:p>
      </dgm:t>
    </dgm:pt>
    <dgm:pt modelId="{FA7C67A9-2124-4CB9-B8BA-A575257BB639}" type="sibTrans" cxnId="{A141D8AA-6B60-44C6-B525-C8015E29F4A0}">
      <dgm:prSet/>
      <dgm:spPr/>
      <dgm:t>
        <a:bodyPr/>
        <a:lstStyle/>
        <a:p>
          <a:endParaRPr lang="en-US"/>
        </a:p>
      </dgm:t>
    </dgm:pt>
    <dgm:pt modelId="{4DA575D4-4833-4142-883F-98AD4F1D3D92}">
      <dgm:prSet phldrT="[Text]" custT="1"/>
      <dgm:spPr>
        <a:solidFill>
          <a:srgbClr val="FF0000"/>
        </a:solidFill>
      </dgm:spPr>
      <dgm:t>
        <a:bodyPr/>
        <a:lstStyle/>
        <a:p>
          <a:r>
            <a:rPr lang="en-US" sz="2400" b="1" dirty="0" smtClean="0"/>
            <a:t>Health care worker gaps</a:t>
          </a:r>
          <a:endParaRPr lang="en-US" sz="2400" b="1" dirty="0"/>
        </a:p>
      </dgm:t>
    </dgm:pt>
    <dgm:pt modelId="{FEB015C0-EB1C-4F86-9A16-BE9CB59CD3E8}" type="parTrans" cxnId="{DB236D67-2C22-4ABA-909E-C195A281E38E}">
      <dgm:prSet/>
      <dgm:spPr/>
      <dgm:t>
        <a:bodyPr/>
        <a:lstStyle/>
        <a:p>
          <a:endParaRPr lang="en-US"/>
        </a:p>
      </dgm:t>
    </dgm:pt>
    <dgm:pt modelId="{675DE468-02DD-48D2-ADB2-5EECAE3AF262}" type="sibTrans" cxnId="{DB236D67-2C22-4ABA-909E-C195A281E38E}">
      <dgm:prSet/>
      <dgm:spPr/>
      <dgm:t>
        <a:bodyPr/>
        <a:lstStyle/>
        <a:p>
          <a:endParaRPr lang="en-US"/>
        </a:p>
      </dgm:t>
    </dgm:pt>
    <dgm:pt modelId="{15D145C3-8F05-428B-914C-4C5031985337}">
      <dgm:prSet phldrT="[Text]" custT="1"/>
      <dgm:spPr>
        <a:solidFill>
          <a:srgbClr val="009999"/>
        </a:solidFill>
      </dgm:spPr>
      <dgm:t>
        <a:bodyPr/>
        <a:lstStyle/>
        <a:p>
          <a:r>
            <a:rPr lang="en-US" sz="2400" b="1" dirty="0" smtClean="0"/>
            <a:t>Logistic barriers</a:t>
          </a:r>
          <a:endParaRPr lang="en-US" sz="2400" b="1" dirty="0"/>
        </a:p>
      </dgm:t>
    </dgm:pt>
    <dgm:pt modelId="{34571A27-FC67-406D-B366-D813E4AA2654}" type="parTrans" cxnId="{D8CBD9F9-AD20-42FD-8E0E-3EC93E491330}">
      <dgm:prSet/>
      <dgm:spPr/>
      <dgm:t>
        <a:bodyPr/>
        <a:lstStyle/>
        <a:p>
          <a:endParaRPr lang="en-US"/>
        </a:p>
      </dgm:t>
    </dgm:pt>
    <dgm:pt modelId="{73B22033-D516-4821-AD4E-A2EBBB832A8B}" type="sibTrans" cxnId="{D8CBD9F9-AD20-42FD-8E0E-3EC93E491330}">
      <dgm:prSet/>
      <dgm:spPr/>
      <dgm:t>
        <a:bodyPr/>
        <a:lstStyle/>
        <a:p>
          <a:endParaRPr lang="en-US"/>
        </a:p>
      </dgm:t>
    </dgm:pt>
    <dgm:pt modelId="{23DE4D72-5C1E-4B22-853E-581AE1522B7F}" type="pres">
      <dgm:prSet presAssocID="{C74F39DA-722E-459B-BD03-CBC52D25C90D}" presName="compositeShape" presStyleCnt="0">
        <dgm:presLayoutVars>
          <dgm:chMax val="7"/>
          <dgm:dir/>
          <dgm:resizeHandles val="exact"/>
        </dgm:presLayoutVars>
      </dgm:prSet>
      <dgm:spPr/>
    </dgm:pt>
    <dgm:pt modelId="{5741617B-78F0-46F9-9865-F31AFDD796B1}" type="pres">
      <dgm:prSet presAssocID="{C74F39DA-722E-459B-BD03-CBC52D25C90D}" presName="wedge1" presStyleLbl="node1" presStyleIdx="0" presStyleCnt="3" custLinFactNeighborX="-5022" custLinFactNeighborY="3109"/>
      <dgm:spPr/>
      <dgm:t>
        <a:bodyPr/>
        <a:lstStyle/>
        <a:p>
          <a:endParaRPr lang="en-GB"/>
        </a:p>
      </dgm:t>
    </dgm:pt>
    <dgm:pt modelId="{BA4BB192-C358-4D3D-8272-5EE97F494D0B}" type="pres">
      <dgm:prSet presAssocID="{C74F39DA-722E-459B-BD03-CBC52D25C90D}" presName="wedge1Tx" presStyleLbl="node1" presStyleIdx="0" presStyleCnt="3">
        <dgm:presLayoutVars>
          <dgm:chMax val="0"/>
          <dgm:chPref val="0"/>
          <dgm:bulletEnabled val="1"/>
        </dgm:presLayoutVars>
      </dgm:prSet>
      <dgm:spPr/>
      <dgm:t>
        <a:bodyPr/>
        <a:lstStyle/>
        <a:p>
          <a:endParaRPr lang="en-GB"/>
        </a:p>
      </dgm:t>
    </dgm:pt>
    <dgm:pt modelId="{98F41AB8-0140-4144-9F8B-1A99E5ADEB6A}" type="pres">
      <dgm:prSet presAssocID="{C74F39DA-722E-459B-BD03-CBC52D25C90D}" presName="wedge2" presStyleLbl="node1" presStyleIdx="1" presStyleCnt="3"/>
      <dgm:spPr/>
      <dgm:t>
        <a:bodyPr/>
        <a:lstStyle/>
        <a:p>
          <a:endParaRPr lang="en-US"/>
        </a:p>
      </dgm:t>
    </dgm:pt>
    <dgm:pt modelId="{2A19D88F-1CEB-44AF-A2EB-9F630A555CE4}" type="pres">
      <dgm:prSet presAssocID="{C74F39DA-722E-459B-BD03-CBC52D25C90D}" presName="wedge2Tx" presStyleLbl="node1" presStyleIdx="1" presStyleCnt="3">
        <dgm:presLayoutVars>
          <dgm:chMax val="0"/>
          <dgm:chPref val="0"/>
          <dgm:bulletEnabled val="1"/>
        </dgm:presLayoutVars>
      </dgm:prSet>
      <dgm:spPr/>
      <dgm:t>
        <a:bodyPr/>
        <a:lstStyle/>
        <a:p>
          <a:endParaRPr lang="en-US"/>
        </a:p>
      </dgm:t>
    </dgm:pt>
    <dgm:pt modelId="{78C441E4-709C-4831-BD3C-6D9EE2B28641}" type="pres">
      <dgm:prSet presAssocID="{C74F39DA-722E-459B-BD03-CBC52D25C90D}" presName="wedge3" presStyleLbl="node1" presStyleIdx="2" presStyleCnt="3"/>
      <dgm:spPr/>
      <dgm:t>
        <a:bodyPr/>
        <a:lstStyle/>
        <a:p>
          <a:endParaRPr lang="en-US"/>
        </a:p>
      </dgm:t>
    </dgm:pt>
    <dgm:pt modelId="{ABD548E2-871C-4194-9A31-00E6EE1D4CC7}" type="pres">
      <dgm:prSet presAssocID="{C74F39DA-722E-459B-BD03-CBC52D25C90D}" presName="wedge3Tx" presStyleLbl="node1" presStyleIdx="2" presStyleCnt="3">
        <dgm:presLayoutVars>
          <dgm:chMax val="0"/>
          <dgm:chPref val="0"/>
          <dgm:bulletEnabled val="1"/>
        </dgm:presLayoutVars>
      </dgm:prSet>
      <dgm:spPr/>
      <dgm:t>
        <a:bodyPr/>
        <a:lstStyle/>
        <a:p>
          <a:endParaRPr lang="en-US"/>
        </a:p>
      </dgm:t>
    </dgm:pt>
  </dgm:ptLst>
  <dgm:cxnLst>
    <dgm:cxn modelId="{D8CBD9F9-AD20-42FD-8E0E-3EC93E491330}" srcId="{C74F39DA-722E-459B-BD03-CBC52D25C90D}" destId="{15D145C3-8F05-428B-914C-4C5031985337}" srcOrd="2" destOrd="0" parTransId="{34571A27-FC67-406D-B366-D813E4AA2654}" sibTransId="{73B22033-D516-4821-AD4E-A2EBBB832A8B}"/>
    <dgm:cxn modelId="{972A1F3F-495A-4698-9358-6D08533FE6B9}" type="presOf" srcId="{4DA575D4-4833-4142-883F-98AD4F1D3D92}" destId="{98F41AB8-0140-4144-9F8B-1A99E5ADEB6A}" srcOrd="0" destOrd="0" presId="urn:microsoft.com/office/officeart/2005/8/layout/chart3"/>
    <dgm:cxn modelId="{A141D8AA-6B60-44C6-B525-C8015E29F4A0}" srcId="{C74F39DA-722E-459B-BD03-CBC52D25C90D}" destId="{681126BD-29F3-4F0F-A7CF-B2A026620EE5}" srcOrd="0" destOrd="0" parTransId="{A38CB19B-CDBC-45EB-B4B8-436CD24F29EE}" sibTransId="{FA7C67A9-2124-4CB9-B8BA-A575257BB639}"/>
    <dgm:cxn modelId="{E40E5436-59C8-4952-9FF7-9D872E39E301}" type="presOf" srcId="{4DA575D4-4833-4142-883F-98AD4F1D3D92}" destId="{2A19D88F-1CEB-44AF-A2EB-9F630A555CE4}" srcOrd="1" destOrd="0" presId="urn:microsoft.com/office/officeart/2005/8/layout/chart3"/>
    <dgm:cxn modelId="{5293409F-8E9B-4C76-A26C-DAC42936A4D6}" type="presOf" srcId="{C74F39DA-722E-459B-BD03-CBC52D25C90D}" destId="{23DE4D72-5C1E-4B22-853E-581AE1522B7F}" srcOrd="0" destOrd="0" presId="urn:microsoft.com/office/officeart/2005/8/layout/chart3"/>
    <dgm:cxn modelId="{43E58CEF-027D-4E63-92ED-A3E1D1775560}" type="presOf" srcId="{15D145C3-8F05-428B-914C-4C5031985337}" destId="{ABD548E2-871C-4194-9A31-00E6EE1D4CC7}" srcOrd="1" destOrd="0" presId="urn:microsoft.com/office/officeart/2005/8/layout/chart3"/>
    <dgm:cxn modelId="{1963C830-2680-4F5C-B42B-AAFE00F3AFBA}" type="presOf" srcId="{15D145C3-8F05-428B-914C-4C5031985337}" destId="{78C441E4-709C-4831-BD3C-6D9EE2B28641}" srcOrd="0" destOrd="0" presId="urn:microsoft.com/office/officeart/2005/8/layout/chart3"/>
    <dgm:cxn modelId="{8437CD8B-E212-4955-9682-4F23A25F9399}" type="presOf" srcId="{681126BD-29F3-4F0F-A7CF-B2A026620EE5}" destId="{BA4BB192-C358-4D3D-8272-5EE97F494D0B}" srcOrd="1" destOrd="0" presId="urn:microsoft.com/office/officeart/2005/8/layout/chart3"/>
    <dgm:cxn modelId="{703434E4-E359-475C-96B5-202ECE41818B}" type="presOf" srcId="{681126BD-29F3-4F0F-A7CF-B2A026620EE5}" destId="{5741617B-78F0-46F9-9865-F31AFDD796B1}" srcOrd="0" destOrd="0" presId="urn:microsoft.com/office/officeart/2005/8/layout/chart3"/>
    <dgm:cxn modelId="{DB236D67-2C22-4ABA-909E-C195A281E38E}" srcId="{C74F39DA-722E-459B-BD03-CBC52D25C90D}" destId="{4DA575D4-4833-4142-883F-98AD4F1D3D92}" srcOrd="1" destOrd="0" parTransId="{FEB015C0-EB1C-4F86-9A16-BE9CB59CD3E8}" sibTransId="{675DE468-02DD-48D2-ADB2-5EECAE3AF262}"/>
    <dgm:cxn modelId="{8CA1CDB0-F06C-4249-9C02-9E792BFE03C6}" type="presParOf" srcId="{23DE4D72-5C1E-4B22-853E-581AE1522B7F}" destId="{5741617B-78F0-46F9-9865-F31AFDD796B1}" srcOrd="0" destOrd="0" presId="urn:microsoft.com/office/officeart/2005/8/layout/chart3"/>
    <dgm:cxn modelId="{92137831-ADF2-438E-82DA-935269013D77}" type="presParOf" srcId="{23DE4D72-5C1E-4B22-853E-581AE1522B7F}" destId="{BA4BB192-C358-4D3D-8272-5EE97F494D0B}" srcOrd="1" destOrd="0" presId="urn:microsoft.com/office/officeart/2005/8/layout/chart3"/>
    <dgm:cxn modelId="{6C15B9DE-B9A5-4701-A08A-4F190D49FE31}" type="presParOf" srcId="{23DE4D72-5C1E-4B22-853E-581AE1522B7F}" destId="{98F41AB8-0140-4144-9F8B-1A99E5ADEB6A}" srcOrd="2" destOrd="0" presId="urn:microsoft.com/office/officeart/2005/8/layout/chart3"/>
    <dgm:cxn modelId="{65D5997A-B845-4427-8D60-582730C3788A}" type="presParOf" srcId="{23DE4D72-5C1E-4B22-853E-581AE1522B7F}" destId="{2A19D88F-1CEB-44AF-A2EB-9F630A555CE4}" srcOrd="3" destOrd="0" presId="urn:microsoft.com/office/officeart/2005/8/layout/chart3"/>
    <dgm:cxn modelId="{2C2DEFB3-A05F-4C79-AD16-0E6F0F9C6F27}" type="presParOf" srcId="{23DE4D72-5C1E-4B22-853E-581AE1522B7F}" destId="{78C441E4-709C-4831-BD3C-6D9EE2B28641}" srcOrd="4" destOrd="0" presId="urn:microsoft.com/office/officeart/2005/8/layout/chart3"/>
    <dgm:cxn modelId="{32C801BD-3FFA-4554-A7C2-83F4D50FE745}" type="presParOf" srcId="{23DE4D72-5C1E-4B22-853E-581AE1522B7F}" destId="{ABD548E2-871C-4194-9A31-00E6EE1D4CC7}" srcOrd="5" destOrd="0" presId="urn:microsoft.com/office/officeart/2005/8/layout/char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C206-71BE-4EDA-833D-EFB044F838AE}">
      <dsp:nvSpPr>
        <dsp:cNvPr id="0" name=""/>
        <dsp:cNvSpPr/>
      </dsp:nvSpPr>
      <dsp:spPr>
        <a:xfrm>
          <a:off x="7417218" y="4010051"/>
          <a:ext cx="205041" cy="504801"/>
        </a:xfrm>
        <a:custGeom>
          <a:avLst/>
          <a:gdLst/>
          <a:ahLst/>
          <a:cxnLst/>
          <a:rect l="0" t="0" r="0" b="0"/>
          <a:pathLst>
            <a:path>
              <a:moveTo>
                <a:pt x="0" y="0"/>
              </a:moveTo>
              <a:lnTo>
                <a:pt x="102520" y="0"/>
              </a:lnTo>
              <a:lnTo>
                <a:pt x="102520" y="504801"/>
              </a:lnTo>
              <a:lnTo>
                <a:pt x="205041" y="50480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642129-02DF-47FB-BE6D-686E5596154D}">
      <dsp:nvSpPr>
        <dsp:cNvPr id="0" name=""/>
        <dsp:cNvSpPr/>
      </dsp:nvSpPr>
      <dsp:spPr>
        <a:xfrm>
          <a:off x="7417218" y="3507753"/>
          <a:ext cx="205041" cy="502298"/>
        </a:xfrm>
        <a:custGeom>
          <a:avLst/>
          <a:gdLst/>
          <a:ahLst/>
          <a:cxnLst/>
          <a:rect l="0" t="0" r="0" b="0"/>
          <a:pathLst>
            <a:path>
              <a:moveTo>
                <a:pt x="0" y="502298"/>
              </a:moveTo>
              <a:lnTo>
                <a:pt x="102520" y="502298"/>
              </a:lnTo>
              <a:lnTo>
                <a:pt x="102520" y="0"/>
              </a:lnTo>
              <a:lnTo>
                <a:pt x="205041"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CA5316-77FE-424D-B88E-B7386F6868D5}">
      <dsp:nvSpPr>
        <dsp:cNvPr id="0" name=""/>
        <dsp:cNvSpPr/>
      </dsp:nvSpPr>
      <dsp:spPr>
        <a:xfrm>
          <a:off x="6147219" y="3535027"/>
          <a:ext cx="205041" cy="475024"/>
        </a:xfrm>
        <a:custGeom>
          <a:avLst/>
          <a:gdLst/>
          <a:ahLst/>
          <a:cxnLst/>
          <a:rect l="0" t="0" r="0" b="0"/>
          <a:pathLst>
            <a:path>
              <a:moveTo>
                <a:pt x="0" y="0"/>
              </a:moveTo>
              <a:lnTo>
                <a:pt x="102520" y="0"/>
              </a:lnTo>
              <a:lnTo>
                <a:pt x="102520" y="475024"/>
              </a:lnTo>
              <a:lnTo>
                <a:pt x="205041" y="47502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C5B75-B6B7-4C93-B3A6-29BA043EE060}">
      <dsp:nvSpPr>
        <dsp:cNvPr id="0" name=""/>
        <dsp:cNvSpPr/>
      </dsp:nvSpPr>
      <dsp:spPr>
        <a:xfrm>
          <a:off x="6147219" y="3060003"/>
          <a:ext cx="205041" cy="475024"/>
        </a:xfrm>
        <a:custGeom>
          <a:avLst/>
          <a:gdLst/>
          <a:ahLst/>
          <a:cxnLst/>
          <a:rect l="0" t="0" r="0" b="0"/>
          <a:pathLst>
            <a:path>
              <a:moveTo>
                <a:pt x="0" y="475024"/>
              </a:moveTo>
              <a:lnTo>
                <a:pt x="102520" y="475024"/>
              </a:lnTo>
              <a:lnTo>
                <a:pt x="102520" y="0"/>
              </a:lnTo>
              <a:lnTo>
                <a:pt x="205041"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3C9568-BB1F-4E14-A05B-22C1410DA351}">
      <dsp:nvSpPr>
        <dsp:cNvPr id="0" name=""/>
        <dsp:cNvSpPr/>
      </dsp:nvSpPr>
      <dsp:spPr>
        <a:xfrm>
          <a:off x="4877220" y="3060003"/>
          <a:ext cx="205041" cy="475024"/>
        </a:xfrm>
        <a:custGeom>
          <a:avLst/>
          <a:gdLst/>
          <a:ahLst/>
          <a:cxnLst/>
          <a:rect l="0" t="0" r="0" b="0"/>
          <a:pathLst>
            <a:path>
              <a:moveTo>
                <a:pt x="0" y="0"/>
              </a:moveTo>
              <a:lnTo>
                <a:pt x="102520" y="0"/>
              </a:lnTo>
              <a:lnTo>
                <a:pt x="102520" y="475024"/>
              </a:lnTo>
              <a:lnTo>
                <a:pt x="205041" y="47502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18663-6DE2-4F57-88D9-AAA026F7877E}">
      <dsp:nvSpPr>
        <dsp:cNvPr id="0" name=""/>
        <dsp:cNvSpPr/>
      </dsp:nvSpPr>
      <dsp:spPr>
        <a:xfrm>
          <a:off x="4877220" y="2584979"/>
          <a:ext cx="205041" cy="475024"/>
        </a:xfrm>
        <a:custGeom>
          <a:avLst/>
          <a:gdLst/>
          <a:ahLst/>
          <a:cxnLst/>
          <a:rect l="0" t="0" r="0" b="0"/>
          <a:pathLst>
            <a:path>
              <a:moveTo>
                <a:pt x="0" y="475024"/>
              </a:moveTo>
              <a:lnTo>
                <a:pt x="102520" y="475024"/>
              </a:lnTo>
              <a:lnTo>
                <a:pt x="102520" y="0"/>
              </a:lnTo>
              <a:lnTo>
                <a:pt x="205041"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35814-9D13-46E7-A583-A9D8A22E52B4}">
      <dsp:nvSpPr>
        <dsp:cNvPr id="0" name=""/>
        <dsp:cNvSpPr/>
      </dsp:nvSpPr>
      <dsp:spPr>
        <a:xfrm>
          <a:off x="3607221" y="2584979"/>
          <a:ext cx="205041" cy="475024"/>
        </a:xfrm>
        <a:custGeom>
          <a:avLst/>
          <a:gdLst/>
          <a:ahLst/>
          <a:cxnLst/>
          <a:rect l="0" t="0" r="0" b="0"/>
          <a:pathLst>
            <a:path>
              <a:moveTo>
                <a:pt x="0" y="0"/>
              </a:moveTo>
              <a:lnTo>
                <a:pt x="102520" y="0"/>
              </a:lnTo>
              <a:lnTo>
                <a:pt x="102520" y="475024"/>
              </a:lnTo>
              <a:lnTo>
                <a:pt x="205041" y="47502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ED61AA-CE4D-4A23-964E-707C79912464}">
      <dsp:nvSpPr>
        <dsp:cNvPr id="0" name=""/>
        <dsp:cNvSpPr/>
      </dsp:nvSpPr>
      <dsp:spPr>
        <a:xfrm>
          <a:off x="3607221" y="2109955"/>
          <a:ext cx="205041" cy="475024"/>
        </a:xfrm>
        <a:custGeom>
          <a:avLst/>
          <a:gdLst/>
          <a:ahLst/>
          <a:cxnLst/>
          <a:rect l="0" t="0" r="0" b="0"/>
          <a:pathLst>
            <a:path>
              <a:moveTo>
                <a:pt x="0" y="475024"/>
              </a:moveTo>
              <a:lnTo>
                <a:pt x="102520" y="475024"/>
              </a:lnTo>
              <a:lnTo>
                <a:pt x="102520" y="0"/>
              </a:lnTo>
              <a:lnTo>
                <a:pt x="205041"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0ADA09-A45C-4E19-9C9F-9532E3541C3E}">
      <dsp:nvSpPr>
        <dsp:cNvPr id="0" name=""/>
        <dsp:cNvSpPr/>
      </dsp:nvSpPr>
      <dsp:spPr>
        <a:xfrm>
          <a:off x="2337221" y="2109955"/>
          <a:ext cx="205041" cy="475024"/>
        </a:xfrm>
        <a:custGeom>
          <a:avLst/>
          <a:gdLst/>
          <a:ahLst/>
          <a:cxnLst/>
          <a:rect l="0" t="0" r="0" b="0"/>
          <a:pathLst>
            <a:path>
              <a:moveTo>
                <a:pt x="0" y="0"/>
              </a:moveTo>
              <a:lnTo>
                <a:pt x="102520" y="0"/>
              </a:lnTo>
              <a:lnTo>
                <a:pt x="102520" y="475024"/>
              </a:lnTo>
              <a:lnTo>
                <a:pt x="205041" y="47502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9EF6BC-E7B9-466A-B013-7EDDC0DF2E4C}">
      <dsp:nvSpPr>
        <dsp:cNvPr id="0" name=""/>
        <dsp:cNvSpPr/>
      </dsp:nvSpPr>
      <dsp:spPr>
        <a:xfrm>
          <a:off x="2337221" y="1634931"/>
          <a:ext cx="205041" cy="475024"/>
        </a:xfrm>
        <a:custGeom>
          <a:avLst/>
          <a:gdLst/>
          <a:ahLst/>
          <a:cxnLst/>
          <a:rect l="0" t="0" r="0" b="0"/>
          <a:pathLst>
            <a:path>
              <a:moveTo>
                <a:pt x="0" y="475024"/>
              </a:moveTo>
              <a:lnTo>
                <a:pt x="102520" y="475024"/>
              </a:lnTo>
              <a:lnTo>
                <a:pt x="102520" y="0"/>
              </a:lnTo>
              <a:lnTo>
                <a:pt x="205041"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EB7F8D-0266-47A0-A235-5758FD643D15}">
      <dsp:nvSpPr>
        <dsp:cNvPr id="0" name=""/>
        <dsp:cNvSpPr/>
      </dsp:nvSpPr>
      <dsp:spPr>
        <a:xfrm>
          <a:off x="1067222" y="1634931"/>
          <a:ext cx="205041" cy="475024"/>
        </a:xfrm>
        <a:custGeom>
          <a:avLst/>
          <a:gdLst/>
          <a:ahLst/>
          <a:cxnLst/>
          <a:rect l="0" t="0" r="0" b="0"/>
          <a:pathLst>
            <a:path>
              <a:moveTo>
                <a:pt x="0" y="0"/>
              </a:moveTo>
              <a:lnTo>
                <a:pt x="102520" y="0"/>
              </a:lnTo>
              <a:lnTo>
                <a:pt x="102520" y="475024"/>
              </a:lnTo>
              <a:lnTo>
                <a:pt x="205041" y="47502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20CBFF-598A-4B6F-85BC-017276B83E4C}">
      <dsp:nvSpPr>
        <dsp:cNvPr id="0" name=""/>
        <dsp:cNvSpPr/>
      </dsp:nvSpPr>
      <dsp:spPr>
        <a:xfrm>
          <a:off x="1067222" y="1159907"/>
          <a:ext cx="205041" cy="475024"/>
        </a:xfrm>
        <a:custGeom>
          <a:avLst/>
          <a:gdLst/>
          <a:ahLst/>
          <a:cxnLst/>
          <a:rect l="0" t="0" r="0" b="0"/>
          <a:pathLst>
            <a:path>
              <a:moveTo>
                <a:pt x="0" y="475024"/>
              </a:moveTo>
              <a:lnTo>
                <a:pt x="102520" y="475024"/>
              </a:lnTo>
              <a:lnTo>
                <a:pt x="102520" y="0"/>
              </a:lnTo>
              <a:lnTo>
                <a:pt x="205041"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8ECBF1-845B-45DF-9E75-08DC7CBC39CC}">
      <dsp:nvSpPr>
        <dsp:cNvPr id="0" name=""/>
        <dsp:cNvSpPr/>
      </dsp:nvSpPr>
      <dsp:spPr>
        <a:xfrm>
          <a:off x="2265" y="1223982"/>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Study population</a:t>
          </a:r>
        </a:p>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599</a:t>
          </a:r>
          <a:endParaRPr lang="en-US" sz="1200" b="1" kern="1200" dirty="0">
            <a:latin typeface="Arial" panose="020B0604020202020204" pitchFamily="34" charset="0"/>
            <a:cs typeface="Arial" panose="020B0604020202020204" pitchFamily="34" charset="0"/>
          </a:endParaRPr>
        </a:p>
      </dsp:txBody>
      <dsp:txXfrm>
        <a:off x="2265" y="1223982"/>
        <a:ext cx="1064957" cy="821896"/>
      </dsp:txXfrm>
    </dsp:sp>
    <dsp:sp modelId="{9E55051F-3306-4C79-9FE3-9243860CCAEA}">
      <dsp:nvSpPr>
        <dsp:cNvPr id="0" name=""/>
        <dsp:cNvSpPr/>
      </dsp:nvSpPr>
      <dsp:spPr>
        <a:xfrm>
          <a:off x="1272264" y="748958"/>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en-US" sz="1200" b="0" i="0" u="none" kern="1200" dirty="0" smtClean="0">
              <a:latin typeface="Arial" panose="020B0604020202020204" pitchFamily="34" charset="0"/>
              <a:cs typeface="Arial" panose="020B0604020202020204" pitchFamily="34" charset="0"/>
            </a:rPr>
            <a:t>Ineligible</a:t>
          </a:r>
        </a:p>
        <a:p>
          <a:pPr lvl="0" algn="ctr" defTabSz="533400">
            <a:lnSpc>
              <a:spcPct val="90000"/>
            </a:lnSpc>
            <a:spcBef>
              <a:spcPct val="0"/>
            </a:spcBef>
            <a:spcAft>
              <a:spcPts val="0"/>
            </a:spcAft>
          </a:pPr>
          <a:endParaRPr lang="en-US" sz="1200" b="0" i="0" u="none" kern="1200" dirty="0" smtClean="0">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19</a:t>
          </a:r>
        </a:p>
      </dsp:txBody>
      <dsp:txXfrm>
        <a:off x="1272264" y="748958"/>
        <a:ext cx="1064957" cy="821896"/>
      </dsp:txXfrm>
    </dsp:sp>
    <dsp:sp modelId="{956E9BE9-D680-49D1-8629-B0461367C1DC}">
      <dsp:nvSpPr>
        <dsp:cNvPr id="0" name=""/>
        <dsp:cNvSpPr/>
      </dsp:nvSpPr>
      <dsp:spPr>
        <a:xfrm>
          <a:off x="1272264" y="1699006"/>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en-US" sz="1200" kern="1200" dirty="0" smtClean="0">
              <a:latin typeface="Arial" panose="020B0604020202020204" pitchFamily="34" charset="0"/>
              <a:cs typeface="Arial" panose="020B0604020202020204" pitchFamily="34" charset="0"/>
            </a:rPr>
            <a:t>Eligible</a:t>
          </a:r>
        </a:p>
        <a:p>
          <a:pPr lvl="0" algn="ctr" defTabSz="533400">
            <a:lnSpc>
              <a:spcPct val="90000"/>
            </a:lnSpc>
            <a:spcBef>
              <a:spcPct val="0"/>
            </a:spcBef>
            <a:spcAft>
              <a:spcPts val="0"/>
            </a:spcAft>
          </a:pPr>
          <a:endParaRPr lang="en-US" sz="1200" kern="1200" dirty="0" smtClean="0">
            <a:latin typeface="Arial" panose="020B0604020202020204" pitchFamily="34" charset="0"/>
            <a:cs typeface="Arial" panose="020B0604020202020204" pitchFamily="34" charset="0"/>
          </a:endParaRPr>
        </a:p>
        <a:p>
          <a:pPr lvl="0" algn="ctr" defTabSz="533400">
            <a:lnSpc>
              <a:spcPct val="90000"/>
            </a:lnSpc>
            <a:spcBef>
              <a:spcPct val="0"/>
            </a:spcBef>
            <a:spcAft>
              <a:spcPts val="0"/>
            </a:spcAft>
          </a:pPr>
          <a:r>
            <a:rPr lang="en-US" sz="1200" b="1" kern="1200" dirty="0" smtClean="0">
              <a:latin typeface="Arial" panose="020B0604020202020204" pitchFamily="34" charset="0"/>
              <a:cs typeface="Arial" panose="020B0604020202020204" pitchFamily="34" charset="0"/>
            </a:rPr>
            <a:t>580</a:t>
          </a:r>
        </a:p>
      </dsp:txBody>
      <dsp:txXfrm>
        <a:off x="1272264" y="1699006"/>
        <a:ext cx="1064957" cy="821896"/>
      </dsp:txXfrm>
    </dsp:sp>
    <dsp:sp modelId="{90A47687-0814-474D-95DE-6CC72B95E404}">
      <dsp:nvSpPr>
        <dsp:cNvPr id="0" name=""/>
        <dsp:cNvSpPr/>
      </dsp:nvSpPr>
      <dsp:spPr>
        <a:xfrm>
          <a:off x="2542263" y="1223982"/>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0" i="0" u="none" kern="1200" smtClean="0">
              <a:latin typeface="Arial" panose="020B0604020202020204" pitchFamily="34" charset="0"/>
              <a:cs typeface="Arial" panose="020B0604020202020204" pitchFamily="34" charset="0"/>
            </a:rPr>
            <a:t>Vaccination dates missing</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34</a:t>
          </a:r>
          <a:endParaRPr lang="en-US" sz="1200" b="1" kern="1200" dirty="0">
            <a:latin typeface="Arial" panose="020B0604020202020204" pitchFamily="34" charset="0"/>
            <a:cs typeface="Arial" panose="020B0604020202020204" pitchFamily="34" charset="0"/>
          </a:endParaRPr>
        </a:p>
      </dsp:txBody>
      <dsp:txXfrm>
        <a:off x="2542263" y="1223982"/>
        <a:ext cx="1064957" cy="821896"/>
      </dsp:txXfrm>
    </dsp:sp>
    <dsp:sp modelId="{3DC19D41-BE2B-4C24-B198-DBE03E31ED5E}">
      <dsp:nvSpPr>
        <dsp:cNvPr id="0" name=""/>
        <dsp:cNvSpPr/>
      </dsp:nvSpPr>
      <dsp:spPr>
        <a:xfrm>
          <a:off x="2542263" y="2174030"/>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Vaccination dates documented</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546</a:t>
          </a:r>
          <a:endParaRPr lang="en-US" sz="1200" b="1" kern="1200" dirty="0" smtClean="0">
            <a:latin typeface="Arial" panose="020B0604020202020204" pitchFamily="34" charset="0"/>
            <a:cs typeface="Arial" panose="020B0604020202020204" pitchFamily="34" charset="0"/>
          </a:endParaRPr>
        </a:p>
      </dsp:txBody>
      <dsp:txXfrm>
        <a:off x="2542263" y="2174030"/>
        <a:ext cx="1064957" cy="821896"/>
      </dsp:txXfrm>
    </dsp:sp>
    <dsp:sp modelId="{3E7E6075-C696-43E6-A95D-3096F7B08397}">
      <dsp:nvSpPr>
        <dsp:cNvPr id="0" name=""/>
        <dsp:cNvSpPr/>
      </dsp:nvSpPr>
      <dsp:spPr>
        <a:xfrm>
          <a:off x="3812263" y="1699006"/>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Up-to-date at start of visit</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276</a:t>
          </a:r>
          <a:endParaRPr lang="en-US" sz="1200" b="1" kern="1200" dirty="0">
            <a:latin typeface="Arial" panose="020B0604020202020204" pitchFamily="34" charset="0"/>
            <a:cs typeface="Arial" panose="020B0604020202020204" pitchFamily="34" charset="0"/>
          </a:endParaRPr>
        </a:p>
      </dsp:txBody>
      <dsp:txXfrm>
        <a:off x="3812263" y="1699006"/>
        <a:ext cx="1064957" cy="821896"/>
      </dsp:txXfrm>
    </dsp:sp>
    <dsp:sp modelId="{4C52C302-8EA3-4620-92E0-814276C8EC23}">
      <dsp:nvSpPr>
        <dsp:cNvPr id="0" name=""/>
        <dsp:cNvSpPr/>
      </dsp:nvSpPr>
      <dsp:spPr>
        <a:xfrm>
          <a:off x="3812263" y="2649054"/>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Not up-to-date </a:t>
          </a:r>
          <a:r>
            <a:rPr lang="en-US" sz="1200" b="1" kern="1200" smtClean="0">
              <a:latin typeface="Arial" panose="020B0604020202020204" pitchFamily="34" charset="0"/>
              <a:cs typeface="Arial" panose="020B0604020202020204" pitchFamily="34" charset="0"/>
            </a:rPr>
            <a:t>270</a:t>
          </a:r>
          <a:endParaRPr lang="en-US" sz="1200" b="1" kern="1200" dirty="0">
            <a:latin typeface="Arial" panose="020B0604020202020204" pitchFamily="34" charset="0"/>
            <a:cs typeface="Arial" panose="020B0604020202020204" pitchFamily="34" charset="0"/>
          </a:endParaRPr>
        </a:p>
      </dsp:txBody>
      <dsp:txXfrm>
        <a:off x="3812263" y="2649054"/>
        <a:ext cx="1064957" cy="821896"/>
      </dsp:txXfrm>
    </dsp:sp>
    <dsp:sp modelId="{397E01A1-C7FB-4FCD-ACF3-CC7986CF06D3}">
      <dsp:nvSpPr>
        <dsp:cNvPr id="0" name=""/>
        <dsp:cNvSpPr/>
      </dsp:nvSpPr>
      <dsp:spPr>
        <a:xfrm>
          <a:off x="5082262" y="2174030"/>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Valid contra-indications</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0</a:t>
          </a:r>
          <a:endParaRPr lang="en-US" sz="1200" b="1" kern="1200" dirty="0">
            <a:latin typeface="Arial" panose="020B0604020202020204" pitchFamily="34" charset="0"/>
            <a:cs typeface="Arial" panose="020B0604020202020204" pitchFamily="34" charset="0"/>
          </a:endParaRPr>
        </a:p>
      </dsp:txBody>
      <dsp:txXfrm>
        <a:off x="5082262" y="2174030"/>
        <a:ext cx="1064957" cy="821896"/>
      </dsp:txXfrm>
    </dsp:sp>
    <dsp:sp modelId="{2B496C8E-9421-4393-A4B7-F4C482CE4066}">
      <dsp:nvSpPr>
        <dsp:cNvPr id="0" name=""/>
        <dsp:cNvSpPr/>
      </dsp:nvSpPr>
      <dsp:spPr>
        <a:xfrm>
          <a:off x="5082262" y="3124078"/>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No contra-indications </a:t>
          </a:r>
        </a:p>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270</a:t>
          </a:r>
          <a:endParaRPr lang="en-US" sz="1200" b="1" kern="1200" dirty="0">
            <a:latin typeface="Arial" panose="020B0604020202020204" pitchFamily="34" charset="0"/>
            <a:cs typeface="Arial" panose="020B0604020202020204" pitchFamily="34" charset="0"/>
          </a:endParaRPr>
        </a:p>
      </dsp:txBody>
      <dsp:txXfrm>
        <a:off x="5082262" y="3124078"/>
        <a:ext cx="1064957" cy="821896"/>
      </dsp:txXfrm>
    </dsp:sp>
    <dsp:sp modelId="{B0555DE1-70E9-49D9-86C5-D7E8D1678E32}">
      <dsp:nvSpPr>
        <dsp:cNvPr id="0" name=""/>
        <dsp:cNvSpPr/>
      </dsp:nvSpPr>
      <dsp:spPr>
        <a:xfrm>
          <a:off x="6352261" y="2649054"/>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Received no vaccine during the visit</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182</a:t>
          </a:r>
          <a:endParaRPr lang="en-US" sz="1200" b="1" kern="1200" dirty="0">
            <a:latin typeface="Arial" panose="020B0604020202020204" pitchFamily="34" charset="0"/>
            <a:cs typeface="Arial" panose="020B0604020202020204" pitchFamily="34" charset="0"/>
          </a:endParaRPr>
        </a:p>
      </dsp:txBody>
      <dsp:txXfrm>
        <a:off x="6352261" y="2649054"/>
        <a:ext cx="1064957" cy="821896"/>
      </dsp:txXfrm>
    </dsp:sp>
    <dsp:sp modelId="{AE817EFF-0E7A-4B8F-8CF4-4D772095CD82}">
      <dsp:nvSpPr>
        <dsp:cNvPr id="0" name=""/>
        <dsp:cNvSpPr/>
      </dsp:nvSpPr>
      <dsp:spPr>
        <a:xfrm>
          <a:off x="6352261" y="3599102"/>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Received at least one vaccine</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88</a:t>
          </a:r>
          <a:endParaRPr lang="en-US" sz="1200" b="1" kern="1200" dirty="0">
            <a:latin typeface="Arial" panose="020B0604020202020204" pitchFamily="34" charset="0"/>
            <a:cs typeface="Arial" panose="020B0604020202020204" pitchFamily="34" charset="0"/>
          </a:endParaRPr>
        </a:p>
      </dsp:txBody>
      <dsp:txXfrm>
        <a:off x="6352261" y="3599102"/>
        <a:ext cx="1064957" cy="821896"/>
      </dsp:txXfrm>
    </dsp:sp>
    <dsp:sp modelId="{F50694D1-AA09-4855-B552-8FCFC5F60758}">
      <dsp:nvSpPr>
        <dsp:cNvPr id="0" name=""/>
        <dsp:cNvSpPr/>
      </dsp:nvSpPr>
      <dsp:spPr>
        <a:xfrm>
          <a:off x="7622260" y="3096804"/>
          <a:ext cx="1064957" cy="8218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smtClean="0">
              <a:latin typeface="Arial" panose="020B0604020202020204" pitchFamily="34" charset="0"/>
              <a:cs typeface="Arial" panose="020B0604020202020204" pitchFamily="34" charset="0"/>
            </a:rPr>
            <a:t>All eligible vaccines given</a:t>
          </a:r>
        </a:p>
        <a:p>
          <a:pPr lvl="0" algn="ctr" defTabSz="533400">
            <a:lnSpc>
              <a:spcPct val="90000"/>
            </a:lnSpc>
            <a:spcBef>
              <a:spcPct val="0"/>
            </a:spcBef>
            <a:spcAft>
              <a:spcPct val="35000"/>
            </a:spcAft>
          </a:pPr>
          <a:r>
            <a:rPr lang="en-US" sz="1200" b="1" kern="1200" smtClean="0">
              <a:latin typeface="Arial" panose="020B0604020202020204" pitchFamily="34" charset="0"/>
              <a:cs typeface="Arial" panose="020B0604020202020204" pitchFamily="34" charset="0"/>
            </a:rPr>
            <a:t>84</a:t>
          </a:r>
          <a:endParaRPr lang="en-US" sz="1200" b="1" kern="1200" dirty="0">
            <a:latin typeface="Arial" panose="020B0604020202020204" pitchFamily="34" charset="0"/>
            <a:cs typeface="Arial" panose="020B0604020202020204" pitchFamily="34" charset="0"/>
          </a:endParaRPr>
        </a:p>
      </dsp:txBody>
      <dsp:txXfrm>
        <a:off x="7622260" y="3096804"/>
        <a:ext cx="1064957" cy="821896"/>
      </dsp:txXfrm>
    </dsp:sp>
    <dsp:sp modelId="{641F9C0A-4ACE-4E83-9923-CC09A0C5A67B}">
      <dsp:nvSpPr>
        <dsp:cNvPr id="0" name=""/>
        <dsp:cNvSpPr/>
      </dsp:nvSpPr>
      <dsp:spPr>
        <a:xfrm>
          <a:off x="7622260" y="4046852"/>
          <a:ext cx="1078602" cy="936000"/>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Some eligible vaccines given but some still overdue</a:t>
          </a:r>
        </a:p>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4</a:t>
          </a:r>
          <a:endParaRPr lang="en-US" sz="1200" b="1" kern="1200" dirty="0">
            <a:latin typeface="Arial" panose="020B0604020202020204" pitchFamily="34" charset="0"/>
            <a:cs typeface="Arial" panose="020B0604020202020204" pitchFamily="34" charset="0"/>
          </a:endParaRPr>
        </a:p>
      </dsp:txBody>
      <dsp:txXfrm>
        <a:off x="7622260" y="4046852"/>
        <a:ext cx="1078602" cy="93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6D378-733E-4ADA-9B72-336831D6442F}">
      <dsp:nvSpPr>
        <dsp:cNvPr id="0" name=""/>
        <dsp:cNvSpPr/>
      </dsp:nvSpPr>
      <dsp:spPr>
        <a:xfrm>
          <a:off x="4008" y="525203"/>
          <a:ext cx="2050223" cy="83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lvl="0" algn="r" defTabSz="1111250">
            <a:lnSpc>
              <a:spcPct val="90000"/>
            </a:lnSpc>
            <a:spcBef>
              <a:spcPct val="0"/>
            </a:spcBef>
            <a:spcAft>
              <a:spcPct val="35000"/>
            </a:spcAft>
          </a:pPr>
          <a:r>
            <a:rPr lang="en-GB" sz="2500" b="1" kern="1200" dirty="0" smtClean="0"/>
            <a:t>For vaccination</a:t>
          </a:r>
          <a:endParaRPr lang="en-GB" sz="2500" b="1" kern="1200" dirty="0"/>
        </a:p>
      </dsp:txBody>
      <dsp:txXfrm>
        <a:off x="4008" y="525203"/>
        <a:ext cx="2050223" cy="835312"/>
      </dsp:txXfrm>
    </dsp:sp>
    <dsp:sp modelId="{E35C42AB-4A45-4160-8321-3FECA8E6CD65}">
      <dsp:nvSpPr>
        <dsp:cNvPr id="0" name=""/>
        <dsp:cNvSpPr/>
      </dsp:nvSpPr>
      <dsp:spPr>
        <a:xfrm>
          <a:off x="2054232" y="81443"/>
          <a:ext cx="410044" cy="172283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8052F2-1C5C-4AAF-8B7D-8D059D172067}">
      <dsp:nvSpPr>
        <dsp:cNvPr id="0" name=""/>
        <dsp:cNvSpPr/>
      </dsp:nvSpPr>
      <dsp:spPr>
        <a:xfrm>
          <a:off x="2628294" y="81443"/>
          <a:ext cx="5576608" cy="1722832"/>
        </a:xfrm>
        <a:prstGeom prst="rect">
          <a:avLst/>
        </a:prstGeom>
        <a:solidFill>
          <a:srgbClr val="00999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smtClean="0"/>
            <a:t>There were no vaccines</a:t>
          </a:r>
          <a:endParaRPr lang="en-GB" sz="2500" kern="1200" dirty="0"/>
        </a:p>
        <a:p>
          <a:pPr marL="228600" lvl="1" indent="-228600" algn="l" defTabSz="1111250">
            <a:lnSpc>
              <a:spcPct val="90000"/>
            </a:lnSpc>
            <a:spcBef>
              <a:spcPct val="0"/>
            </a:spcBef>
            <a:spcAft>
              <a:spcPct val="15000"/>
            </a:spcAft>
            <a:buChar char="••"/>
          </a:pPr>
          <a:r>
            <a:rPr lang="en-GB" sz="2500" kern="1200" dirty="0" smtClean="0"/>
            <a:t>Other supplies were out of stock</a:t>
          </a:r>
          <a:endParaRPr lang="en-GB" sz="2500" kern="1200" dirty="0"/>
        </a:p>
        <a:p>
          <a:pPr marL="228600" lvl="1" indent="-228600" algn="l" defTabSz="1111250">
            <a:lnSpc>
              <a:spcPct val="90000"/>
            </a:lnSpc>
            <a:spcBef>
              <a:spcPct val="0"/>
            </a:spcBef>
            <a:spcAft>
              <a:spcPct val="15000"/>
            </a:spcAft>
            <a:buChar char="••"/>
          </a:pPr>
          <a:r>
            <a:rPr lang="en-GB" sz="2500" kern="1200" dirty="0" smtClean="0"/>
            <a:t>Health worker did not ask about other overdue vaccines</a:t>
          </a:r>
          <a:endParaRPr lang="en-GB" sz="2500" kern="1200" dirty="0"/>
        </a:p>
      </dsp:txBody>
      <dsp:txXfrm>
        <a:off x="2628294" y="81443"/>
        <a:ext cx="5576608" cy="1722832"/>
      </dsp:txXfrm>
    </dsp:sp>
    <dsp:sp modelId="{B32AA4AA-94B5-4FED-A63C-97FB452B3CB2}">
      <dsp:nvSpPr>
        <dsp:cNvPr id="0" name=""/>
        <dsp:cNvSpPr/>
      </dsp:nvSpPr>
      <dsp:spPr>
        <a:xfrm>
          <a:off x="4008" y="2520759"/>
          <a:ext cx="2050223" cy="83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lvl="0" algn="r" defTabSz="1111250">
            <a:lnSpc>
              <a:spcPct val="90000"/>
            </a:lnSpc>
            <a:spcBef>
              <a:spcPct val="0"/>
            </a:spcBef>
            <a:spcAft>
              <a:spcPct val="35000"/>
            </a:spcAft>
          </a:pPr>
          <a:r>
            <a:rPr lang="en-GB" sz="2500" b="1" kern="1200" dirty="0" smtClean="0"/>
            <a:t>For medical consultation</a:t>
          </a:r>
          <a:endParaRPr lang="en-GB" sz="2500" b="1" kern="1200" dirty="0"/>
        </a:p>
      </dsp:txBody>
      <dsp:txXfrm>
        <a:off x="4008" y="2520759"/>
        <a:ext cx="2050223" cy="835312"/>
      </dsp:txXfrm>
    </dsp:sp>
    <dsp:sp modelId="{A09256F0-FD91-4095-94E9-6E34587A6ED9}">
      <dsp:nvSpPr>
        <dsp:cNvPr id="0" name=""/>
        <dsp:cNvSpPr/>
      </dsp:nvSpPr>
      <dsp:spPr>
        <a:xfrm>
          <a:off x="2054232" y="1894275"/>
          <a:ext cx="410044" cy="208828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AC6663-2E47-49C7-9E34-4179316CC63E}">
      <dsp:nvSpPr>
        <dsp:cNvPr id="0" name=""/>
        <dsp:cNvSpPr/>
      </dsp:nvSpPr>
      <dsp:spPr>
        <a:xfrm>
          <a:off x="2628294" y="1894275"/>
          <a:ext cx="5576608" cy="2088281"/>
        </a:xfrm>
        <a:prstGeom prst="rect">
          <a:avLst/>
        </a:prstGeom>
        <a:solidFill>
          <a:srgbClr val="7030A0">
            <a:alpha val="71000"/>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smtClean="0"/>
            <a:t>Vaccination area was closed</a:t>
          </a:r>
          <a:endParaRPr lang="en-GB" sz="2500" kern="1200" dirty="0"/>
        </a:p>
        <a:p>
          <a:pPr marL="228600" lvl="1" indent="-228600" algn="l" defTabSz="1111250">
            <a:lnSpc>
              <a:spcPct val="90000"/>
            </a:lnSpc>
            <a:spcBef>
              <a:spcPct val="0"/>
            </a:spcBef>
            <a:spcAft>
              <a:spcPct val="15000"/>
            </a:spcAft>
            <a:buChar char="••"/>
          </a:pPr>
          <a:r>
            <a:rPr lang="en-GB" sz="2500" kern="1200" dirty="0" smtClean="0"/>
            <a:t>Vaccination was not the purpose of this visit</a:t>
          </a:r>
          <a:endParaRPr lang="en-GB" sz="2500" kern="1200" dirty="0"/>
        </a:p>
        <a:p>
          <a:pPr marL="228600" lvl="1" indent="-228600" algn="l" defTabSz="1111250">
            <a:lnSpc>
              <a:spcPct val="90000"/>
            </a:lnSpc>
            <a:spcBef>
              <a:spcPct val="0"/>
            </a:spcBef>
            <a:spcAft>
              <a:spcPct val="15000"/>
            </a:spcAft>
            <a:buChar char="••"/>
          </a:pPr>
          <a:r>
            <a:rPr lang="en-GB" sz="2500" kern="1200" dirty="0" smtClean="0"/>
            <a:t>Health worker did not ask about vaccination</a:t>
          </a:r>
          <a:endParaRPr lang="en-GB" sz="2500" kern="1200" dirty="0"/>
        </a:p>
      </dsp:txBody>
      <dsp:txXfrm>
        <a:off x="2628294" y="1894275"/>
        <a:ext cx="5576608" cy="2088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EFAAB-CC0B-40B8-B614-6E56836233CB}">
      <dsp:nvSpPr>
        <dsp:cNvPr id="0" name=""/>
        <dsp:cNvSpPr/>
      </dsp:nvSpPr>
      <dsp:spPr>
        <a:xfrm>
          <a:off x="4056508" y="2040523"/>
          <a:ext cx="2557383" cy="2557383"/>
        </a:xfrm>
        <a:prstGeom prst="gear9">
          <a:avLst/>
        </a:prstGeom>
        <a:solidFill>
          <a:srgbClr val="002060"/>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1" kern="1200" dirty="0" smtClean="0"/>
            <a:t>Health care workers</a:t>
          </a:r>
          <a:endParaRPr lang="en-GB" sz="1800" b="1" kern="1200" dirty="0"/>
        </a:p>
      </dsp:txBody>
      <dsp:txXfrm>
        <a:off x="4570656" y="2639578"/>
        <a:ext cx="1529087" cy="1314547"/>
      </dsp:txXfrm>
    </dsp:sp>
    <dsp:sp modelId="{B473EB27-CE5E-4F4D-80B7-650CF14E605B}">
      <dsp:nvSpPr>
        <dsp:cNvPr id="0" name=""/>
        <dsp:cNvSpPr/>
      </dsp:nvSpPr>
      <dsp:spPr>
        <a:xfrm>
          <a:off x="2286959" y="3517687"/>
          <a:ext cx="1915447" cy="1183981"/>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Failure to screen</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False contra-indications</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Vaccine wastage</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Delayed schedules</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Over-aged children</a:t>
          </a:r>
          <a:endParaRPr lang="en-GB" sz="1200" kern="1200" dirty="0">
            <a:solidFill>
              <a:schemeClr val="bg2">
                <a:lumMod val="10000"/>
              </a:schemeClr>
            </a:solidFill>
            <a:latin typeface="Arial" panose="020B0604020202020204" pitchFamily="34" charset="0"/>
            <a:cs typeface="Arial" panose="020B0604020202020204" pitchFamily="34" charset="0"/>
          </a:endParaRPr>
        </a:p>
      </dsp:txBody>
      <dsp:txXfrm>
        <a:off x="2321637" y="3552365"/>
        <a:ext cx="1846091" cy="1114625"/>
      </dsp:txXfrm>
    </dsp:sp>
    <dsp:sp modelId="{4CFA3B18-93E7-4314-8D14-28488D049DAC}">
      <dsp:nvSpPr>
        <dsp:cNvPr id="0" name=""/>
        <dsp:cNvSpPr/>
      </dsp:nvSpPr>
      <dsp:spPr>
        <a:xfrm>
          <a:off x="2568576" y="1436050"/>
          <a:ext cx="1859915" cy="1859915"/>
        </a:xfrm>
        <a:prstGeom prst="gear6">
          <a:avLst/>
        </a:prstGeom>
        <a:solidFill>
          <a:schemeClr val="accent1"/>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1" kern="1200" dirty="0" smtClean="0"/>
            <a:t>Health services</a:t>
          </a:r>
          <a:endParaRPr lang="en-GB" sz="1800" b="1" kern="1200" dirty="0"/>
        </a:p>
      </dsp:txBody>
      <dsp:txXfrm>
        <a:off x="3036815" y="1907119"/>
        <a:ext cx="923437" cy="917777"/>
      </dsp:txXfrm>
    </dsp:sp>
    <dsp:sp modelId="{1FB64423-8C2D-416F-8077-2AFC706C1F31}">
      <dsp:nvSpPr>
        <dsp:cNvPr id="0" name=""/>
        <dsp:cNvSpPr/>
      </dsp:nvSpPr>
      <dsp:spPr>
        <a:xfrm>
          <a:off x="417650" y="1400742"/>
          <a:ext cx="1987461" cy="1304730"/>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Limited hours</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Shortage and stock-outs</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Lack of integration</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Poorly-designed records</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Other adverse policies</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Vaccination card availability</a:t>
          </a:r>
          <a:endParaRPr lang="en-GB" sz="1200" kern="1200" dirty="0">
            <a:solidFill>
              <a:schemeClr val="bg2">
                <a:lumMod val="10000"/>
              </a:schemeClr>
            </a:solidFill>
            <a:latin typeface="Arial" panose="020B0604020202020204" pitchFamily="34" charset="0"/>
            <a:cs typeface="Arial" panose="020B0604020202020204" pitchFamily="34" charset="0"/>
          </a:endParaRPr>
        </a:p>
      </dsp:txBody>
      <dsp:txXfrm>
        <a:off x="455864" y="1438956"/>
        <a:ext cx="1911033" cy="1228302"/>
      </dsp:txXfrm>
    </dsp:sp>
    <dsp:sp modelId="{A34E9467-3669-4EAA-90D7-D780BFC272C5}">
      <dsp:nvSpPr>
        <dsp:cNvPr id="0" name=""/>
        <dsp:cNvSpPr/>
      </dsp:nvSpPr>
      <dsp:spPr>
        <a:xfrm rot="20700000">
          <a:off x="3610318" y="152898"/>
          <a:ext cx="1822337" cy="1822337"/>
        </a:xfrm>
        <a:prstGeom prst="gear6">
          <a:avLst/>
        </a:prstGeom>
        <a:solidFill>
          <a:srgbClr val="00C8C3"/>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smtClean="0"/>
            <a:t>Caregivers</a:t>
          </a:r>
          <a:endParaRPr lang="en-GB" sz="1700" b="1" kern="1200" dirty="0"/>
        </a:p>
      </dsp:txBody>
      <dsp:txXfrm rot="-20700000">
        <a:off x="4010010" y="552590"/>
        <a:ext cx="1022953" cy="1022953"/>
      </dsp:txXfrm>
    </dsp:sp>
    <dsp:sp modelId="{01A61B68-4A34-487B-A653-C4B262EFE728}">
      <dsp:nvSpPr>
        <dsp:cNvPr id="0" name=""/>
        <dsp:cNvSpPr/>
      </dsp:nvSpPr>
      <dsp:spPr>
        <a:xfrm>
          <a:off x="5358666" y="150657"/>
          <a:ext cx="2328895" cy="1039778"/>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Vaccine hesitancy</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Lack of awareness of schedule</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dirty="0" smtClean="0">
              <a:solidFill>
                <a:schemeClr val="bg2">
                  <a:lumMod val="10000"/>
                </a:schemeClr>
              </a:solidFill>
              <a:latin typeface="Arial" panose="020B0604020202020204" pitchFamily="34" charset="0"/>
              <a:cs typeface="Arial" panose="020B0604020202020204" pitchFamily="34" charset="0"/>
            </a:rPr>
            <a:t>Vaccination card to clinic</a:t>
          </a:r>
          <a:endParaRPr lang="en-GB" sz="12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en-GB" sz="1200" kern="1200" dirty="0"/>
        </a:p>
      </dsp:txBody>
      <dsp:txXfrm>
        <a:off x="5389120" y="181111"/>
        <a:ext cx="2267987" cy="978870"/>
      </dsp:txXfrm>
    </dsp:sp>
    <dsp:sp modelId="{9CF36031-3313-4C10-91D8-58D306F478B2}">
      <dsp:nvSpPr>
        <dsp:cNvPr id="0" name=""/>
        <dsp:cNvSpPr/>
      </dsp:nvSpPr>
      <dsp:spPr>
        <a:xfrm>
          <a:off x="3864892" y="1651752"/>
          <a:ext cx="3273450" cy="3273450"/>
        </a:xfrm>
        <a:prstGeom prst="circularArrow">
          <a:avLst>
            <a:gd name="adj1" fmla="val 4688"/>
            <a:gd name="adj2" fmla="val 299029"/>
            <a:gd name="adj3" fmla="val 2526072"/>
            <a:gd name="adj4" fmla="val 15840100"/>
            <a:gd name="adj5" fmla="val 5469"/>
          </a:avLst>
        </a:prstGeom>
        <a:solidFill>
          <a:srgbClr val="0070C0"/>
        </a:solidFill>
        <a:ln>
          <a:noFill/>
        </a:ln>
        <a:effectLst/>
      </dsp:spPr>
      <dsp:style>
        <a:lnRef idx="0">
          <a:scrgbClr r="0" g="0" b="0"/>
        </a:lnRef>
        <a:fillRef idx="1">
          <a:scrgbClr r="0" g="0" b="0"/>
        </a:fillRef>
        <a:effectRef idx="1">
          <a:scrgbClr r="0" g="0" b="0"/>
        </a:effectRef>
        <a:fontRef idx="minor">
          <a:schemeClr val="lt1"/>
        </a:fontRef>
      </dsp:style>
    </dsp:sp>
    <dsp:sp modelId="{154287E5-E6E2-4AF3-BA9C-8246693513CD}">
      <dsp:nvSpPr>
        <dsp:cNvPr id="0" name=""/>
        <dsp:cNvSpPr/>
      </dsp:nvSpPr>
      <dsp:spPr>
        <a:xfrm>
          <a:off x="2239189" y="1022567"/>
          <a:ext cx="2378366" cy="2378366"/>
        </a:xfrm>
        <a:prstGeom prst="leftCircularArrow">
          <a:avLst>
            <a:gd name="adj1" fmla="val 6452"/>
            <a:gd name="adj2" fmla="val 429999"/>
            <a:gd name="adj3" fmla="val 10489124"/>
            <a:gd name="adj4" fmla="val 14837806"/>
            <a:gd name="adj5" fmla="val 7527"/>
          </a:avLst>
        </a:prstGeom>
        <a:solidFill>
          <a:srgbClr val="0070C0"/>
        </a:solidFill>
        <a:ln>
          <a:noFill/>
        </a:ln>
        <a:effectLst/>
      </dsp:spPr>
      <dsp:style>
        <a:lnRef idx="0">
          <a:scrgbClr r="0" g="0" b="0"/>
        </a:lnRef>
        <a:fillRef idx="1">
          <a:scrgbClr r="0" g="0" b="0"/>
        </a:fillRef>
        <a:effectRef idx="1">
          <a:scrgbClr r="0" g="0" b="0"/>
        </a:effectRef>
        <a:fontRef idx="minor">
          <a:schemeClr val="lt1"/>
        </a:fontRef>
      </dsp:style>
    </dsp:sp>
    <dsp:sp modelId="{9D6BC40F-7F69-4C48-9BC8-7175C4273115}">
      <dsp:nvSpPr>
        <dsp:cNvPr id="0" name=""/>
        <dsp:cNvSpPr/>
      </dsp:nvSpPr>
      <dsp:spPr>
        <a:xfrm>
          <a:off x="3188793" y="-248216"/>
          <a:ext cx="2564358" cy="2564358"/>
        </a:xfrm>
        <a:prstGeom prst="circularArrow">
          <a:avLst>
            <a:gd name="adj1" fmla="val 5984"/>
            <a:gd name="adj2" fmla="val 394124"/>
            <a:gd name="adj3" fmla="val 13313824"/>
            <a:gd name="adj4" fmla="val 10508221"/>
            <a:gd name="adj5" fmla="val 6981"/>
          </a:avLst>
        </a:prstGeom>
        <a:solidFill>
          <a:srgbClr val="0070C0"/>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1617B-78F0-46F9-9865-F31AFDD796B1}">
      <dsp:nvSpPr>
        <dsp:cNvPr id="0" name=""/>
        <dsp:cNvSpPr/>
      </dsp:nvSpPr>
      <dsp:spPr>
        <a:xfrm>
          <a:off x="267549" y="706951"/>
          <a:ext cx="3779381" cy="3779381"/>
        </a:xfrm>
        <a:prstGeom prst="pie">
          <a:avLst>
            <a:gd name="adj1" fmla="val 16200000"/>
            <a:gd name="adj2" fmla="val 1800000"/>
          </a:avLst>
        </a:prstGeom>
        <a:solidFill>
          <a:srgbClr val="00E3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Caregiver gaps</a:t>
          </a:r>
          <a:endParaRPr lang="en-US" sz="2000" b="1" kern="1200" dirty="0"/>
        </a:p>
      </dsp:txBody>
      <dsp:txXfrm>
        <a:off x="2322363" y="1404337"/>
        <a:ext cx="1282290" cy="1259793"/>
      </dsp:txXfrm>
    </dsp:sp>
    <dsp:sp modelId="{98F41AB8-0140-4144-9F8B-1A99E5ADEB6A}">
      <dsp:nvSpPr>
        <dsp:cNvPr id="0" name=""/>
        <dsp:cNvSpPr/>
      </dsp:nvSpPr>
      <dsp:spPr>
        <a:xfrm>
          <a:off x="262532" y="701931"/>
          <a:ext cx="3779381" cy="3779381"/>
        </a:xfrm>
        <a:prstGeom prst="pie">
          <a:avLst>
            <a:gd name="adj1" fmla="val 1800000"/>
            <a:gd name="adj2" fmla="val 90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Health care worker gaps</a:t>
          </a:r>
          <a:endParaRPr lang="en-US" sz="2400" b="1" kern="1200" dirty="0"/>
        </a:p>
      </dsp:txBody>
      <dsp:txXfrm>
        <a:off x="1297362" y="3086541"/>
        <a:ext cx="1709720" cy="1169808"/>
      </dsp:txXfrm>
    </dsp:sp>
    <dsp:sp modelId="{78C441E4-709C-4831-BD3C-6D9EE2B28641}">
      <dsp:nvSpPr>
        <dsp:cNvPr id="0" name=""/>
        <dsp:cNvSpPr/>
      </dsp:nvSpPr>
      <dsp:spPr>
        <a:xfrm>
          <a:off x="262532" y="701931"/>
          <a:ext cx="3779381" cy="3779381"/>
        </a:xfrm>
        <a:prstGeom prst="pie">
          <a:avLst>
            <a:gd name="adj1" fmla="val 9000000"/>
            <a:gd name="adj2" fmla="val 1620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Logistic barriers</a:t>
          </a:r>
          <a:endParaRPr lang="en-US" sz="2400" b="1" kern="1200" dirty="0"/>
        </a:p>
      </dsp:txBody>
      <dsp:txXfrm>
        <a:off x="667465" y="1444310"/>
        <a:ext cx="1282290" cy="125979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6661" tIns="48331" rIns="96661" bIns="48331" rtlCol="0"/>
          <a:lstStyle>
            <a:lvl1pPr algn="r">
              <a:defRPr sz="1300"/>
            </a:lvl1pPr>
          </a:lstStyle>
          <a:p>
            <a:fld id="{2E49400C-2BA2-4EAA-A94F-EBEC164924C7}" type="datetimeFigureOut">
              <a:rPr lang="en-GB" smtClean="0"/>
              <a:t>09/11/2017</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6661" tIns="48331" rIns="96661" bIns="48331" rtlCol="0" anchor="b"/>
          <a:lstStyle>
            <a:lvl1pPr algn="r">
              <a:defRPr sz="1300"/>
            </a:lvl1pPr>
          </a:lstStyle>
          <a:p>
            <a:fld id="{8EDFD552-1EF6-4DA1-A217-201E35D7566C}" type="slidenum">
              <a:rPr lang="en-GB" smtClean="0"/>
              <a:t>‹#›</a:t>
            </a:fld>
            <a:endParaRPr lang="en-GB"/>
          </a:p>
        </p:txBody>
      </p:sp>
    </p:spTree>
    <p:extLst>
      <p:ext uri="{BB962C8B-B14F-4D97-AF65-F5344CB8AC3E}">
        <p14:creationId xmlns:p14="http://schemas.microsoft.com/office/powerpoint/2010/main" val="183341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Good afternoon.</a:t>
            </a:r>
          </a:p>
          <a:p>
            <a:r>
              <a:rPr lang="en-GB" dirty="0" smtClean="0"/>
              <a:t>My</a:t>
            </a:r>
            <a:r>
              <a:rPr lang="en-GB" baseline="0" dirty="0" smtClean="0"/>
              <a:t> presentation will share with you the results of two missed opportunities assessments that have been conducted in AFRO.  So, I'm going to tell you about “What have we learned in Chad and in Malawi?”</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1</a:t>
            </a:fld>
            <a:endParaRPr lang="en-GB"/>
          </a:p>
        </p:txBody>
      </p:sp>
    </p:spTree>
    <p:extLst>
      <p:ext uri="{BB962C8B-B14F-4D97-AF65-F5344CB8AC3E}">
        <p14:creationId xmlns:p14="http://schemas.microsoft.com/office/powerpoint/2010/main" val="363096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baseline="0" dirty="0" smtClean="0"/>
              <a:t>Slide updated 9/8/2017</a:t>
            </a:r>
          </a:p>
          <a:p>
            <a:r>
              <a:rPr lang="en-GB" baseline="0" dirty="0" smtClean="0"/>
              <a:t>More than a third of t</a:t>
            </a:r>
            <a:r>
              <a:rPr lang="en-GB" dirty="0" smtClean="0"/>
              <a:t>he</a:t>
            </a:r>
            <a:r>
              <a:rPr lang="en-GB" baseline="0" dirty="0" smtClean="0"/>
              <a:t> health workers in Chad and Malawi perceived mild fever as a contra-indication for vaccination!</a:t>
            </a:r>
          </a:p>
          <a:p>
            <a:endParaRPr lang="en-GB" baseline="0" dirty="0" smtClean="0"/>
          </a:p>
          <a:p>
            <a:r>
              <a:rPr lang="en-GB" baseline="0" dirty="0" smtClean="0"/>
              <a:t>When asked specifically about contra-indications against polio vaccination, more than half of the respondents gave the correct response in both countries. </a:t>
            </a:r>
          </a:p>
          <a:p>
            <a:endParaRPr lang="en-GB" baseline="0" dirty="0" smtClean="0"/>
          </a:p>
          <a:p>
            <a:r>
              <a:rPr lang="en-GB" baseline="0" dirty="0" smtClean="0"/>
              <a:t>The difference between Chad (77%) and Malawi (59%) may suggest the benefit of more polio-related trainings in Chad (Chad is still conducting polio NIDs)</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14</a:t>
            </a:fld>
            <a:endParaRPr lang="en-GB"/>
          </a:p>
        </p:txBody>
      </p:sp>
    </p:spTree>
    <p:extLst>
      <p:ext uri="{BB962C8B-B14F-4D97-AF65-F5344CB8AC3E}">
        <p14:creationId xmlns:p14="http://schemas.microsoft.com/office/powerpoint/2010/main" val="1837557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Slide updated 9/8/2017</a:t>
            </a:r>
          </a:p>
          <a:p>
            <a:endParaRPr lang="en-GB" dirty="0" smtClean="0"/>
          </a:p>
          <a:p>
            <a:r>
              <a:rPr lang="en-GB" dirty="0" smtClean="0"/>
              <a:t>Th</a:t>
            </a:r>
            <a:r>
              <a:rPr lang="en-GB" baseline="0" dirty="0" smtClean="0"/>
              <a:t>e healthcare workers also believed that parents’ negative beliefs about vaccination resulted in children not being up-to-date on their vaccination schedules.</a:t>
            </a:r>
          </a:p>
          <a:p>
            <a:endParaRPr lang="en-GB" baseline="0" dirty="0" smtClean="0"/>
          </a:p>
          <a:p>
            <a:r>
              <a:rPr lang="en-GB" baseline="0" dirty="0" smtClean="0"/>
              <a:t>They tended to blame the parents more than themselves and other systemic/logistical challenges.</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15</a:t>
            </a:fld>
            <a:endParaRPr lang="en-GB"/>
          </a:p>
        </p:txBody>
      </p:sp>
    </p:spTree>
    <p:extLst>
      <p:ext uri="{BB962C8B-B14F-4D97-AF65-F5344CB8AC3E}">
        <p14:creationId xmlns:p14="http://schemas.microsoft.com/office/powerpoint/2010/main" val="314564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baseline="0" dirty="0" smtClean="0"/>
              <a:t>In summary, the reasons for the occurrence of missed opportunities are primarily due to lack of information, lack of motivation or specific obstacles, with health care workers accounting for two-thirds of the documented missed opportunities:</a:t>
            </a:r>
          </a:p>
          <a:p>
            <a:endParaRPr lang="en-GB" baseline="0" dirty="0" smtClean="0"/>
          </a:p>
          <a:p>
            <a:r>
              <a:rPr lang="en-GB" baseline="0" dirty="0" smtClean="0"/>
              <a:t>Among mothers/caregivers, vaccine hesitancy and lack of information on the immunization </a:t>
            </a:r>
            <a:r>
              <a:rPr lang="en-GB" baseline="0" smtClean="0"/>
              <a:t>schedule were </a:t>
            </a:r>
            <a:r>
              <a:rPr lang="en-GB" baseline="0" dirty="0" smtClean="0"/>
              <a:t>reasons for missed opportunities. Also, when caregivers do not bring vaccination cards along to the clinic, health workers are limited in their ability to screen for missing doses.</a:t>
            </a:r>
          </a:p>
          <a:p>
            <a:endParaRPr lang="en-GB" baseline="0" dirty="0" smtClean="0"/>
          </a:p>
          <a:p>
            <a:r>
              <a:rPr lang="en-GB" baseline="0" dirty="0" smtClean="0"/>
              <a:t>Reasons related to the health services include limited vaccination hours, shortage of vaccines and stock-outs of vaccines and other supplies. </a:t>
            </a:r>
          </a:p>
          <a:p>
            <a:r>
              <a:rPr lang="en-GB" baseline="0" dirty="0" smtClean="0"/>
              <a:t>A lack of integration of vaccination and curative services and poorly designed vaccination records, such as registers with insufficient space for dates and cards with no space for next appointment, also result in missed opportunities. Finally, some outdated national policies may discourage universal vaccination of all eligible children</a:t>
            </a:r>
          </a:p>
          <a:p>
            <a:endParaRPr lang="en-GB" baseline="0" dirty="0" smtClean="0"/>
          </a:p>
          <a:p>
            <a:r>
              <a:rPr lang="en-GB" baseline="0" dirty="0" smtClean="0"/>
              <a:t>Health workers account for a disproportionate number of reasons for missed opportunities. These include:</a:t>
            </a:r>
          </a:p>
          <a:p>
            <a:pPr marL="181240" indent="-181240">
              <a:buFont typeface="Arial" panose="020B0604020202020204" pitchFamily="34" charset="0"/>
              <a:buChar char="•"/>
            </a:pPr>
            <a:r>
              <a:rPr lang="en-GB" baseline="0" dirty="0" smtClean="0"/>
              <a:t>Failure of health workers to regularly screen patients for eligibility at intake</a:t>
            </a:r>
          </a:p>
          <a:p>
            <a:pPr marL="181240" indent="-181240">
              <a:buFont typeface="Arial" panose="020B0604020202020204" pitchFamily="34" charset="0"/>
              <a:buChar char="•"/>
            </a:pPr>
            <a:r>
              <a:rPr lang="en-GB" baseline="0" dirty="0" smtClean="0"/>
              <a:t>Perceived contra-indications, such as so-called “over-aged” children, mildly ill or underweight children, and multiple injections</a:t>
            </a:r>
          </a:p>
          <a:p>
            <a:pPr marL="181240" indent="-181240">
              <a:buFont typeface="Arial" panose="020B0604020202020204" pitchFamily="34" charset="0"/>
              <a:buChar char="•"/>
            </a:pPr>
            <a:r>
              <a:rPr lang="en-GB" baseline="0" dirty="0" smtClean="0"/>
              <a:t>Reluctance to vaccinate sick children due to liability issues</a:t>
            </a:r>
          </a:p>
          <a:p>
            <a:pPr marL="181240" indent="-181240" defTabSz="966612">
              <a:buFont typeface="Arial" panose="020B0604020202020204" pitchFamily="34" charset="0"/>
              <a:buChar char="•"/>
              <a:defRPr/>
            </a:pPr>
            <a:r>
              <a:rPr lang="en-GB" baseline="0" dirty="0" smtClean="0"/>
              <a:t>Health workers’ knowledge, attitudes and practices related to vaccine wastage; correct dosing intervals and delayed schedules; </a:t>
            </a:r>
            <a:endParaRPr lang="en-GB" dirty="0" smtClean="0"/>
          </a:p>
        </p:txBody>
      </p:sp>
      <p:sp>
        <p:nvSpPr>
          <p:cNvPr id="4" name="Slide Number Placeholder 3"/>
          <p:cNvSpPr>
            <a:spLocks noGrp="1"/>
          </p:cNvSpPr>
          <p:nvPr>
            <p:ph type="sldNum" sz="quarter" idx="10"/>
          </p:nvPr>
        </p:nvSpPr>
        <p:spPr/>
        <p:txBody>
          <a:bodyPr/>
          <a:lstStyle/>
          <a:p>
            <a:fld id="{8EDFD552-1EF6-4DA1-A217-201E35D7566C}" type="slidenum">
              <a:rPr lang="en-GB" smtClean="0"/>
              <a:t>18</a:t>
            </a:fld>
            <a:endParaRPr lang="en-GB"/>
          </a:p>
        </p:txBody>
      </p:sp>
    </p:spTree>
    <p:extLst>
      <p:ext uri="{BB962C8B-B14F-4D97-AF65-F5344CB8AC3E}">
        <p14:creationId xmlns:p14="http://schemas.microsoft.com/office/powerpoint/2010/main" val="161716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pPr defTabSz="966612">
              <a:defRPr/>
            </a:pPr>
            <a:r>
              <a:rPr lang="en-GB" baseline="0" dirty="0" smtClean="0"/>
              <a:t>So, what can we conclude from these two experiences?</a:t>
            </a:r>
          </a:p>
          <a:p>
            <a:pPr defTabSz="966612">
              <a:defRPr/>
            </a:pPr>
            <a:endParaRPr lang="en-GB" baseline="0" dirty="0" smtClean="0"/>
          </a:p>
          <a:p>
            <a:pPr defTabSz="966612">
              <a:defRPr/>
            </a:pPr>
            <a:r>
              <a:rPr lang="en-GB" baseline="0" dirty="0" smtClean="0"/>
              <a:t>Missed opportunities persist as a problem in both these countries, with about half of the eligible children on a given vaccination day missing the opportunity to be vaccinated.</a:t>
            </a:r>
          </a:p>
          <a:p>
            <a:pPr defTabSz="966612">
              <a:defRPr/>
            </a:pPr>
            <a:r>
              <a:rPr lang="en-GB" baseline="0" dirty="0" smtClean="0"/>
              <a:t>We estimate that reducing missed opportunities would increase coverage by between 5% to 10% in Malawi, where recent ancillary data were available.</a:t>
            </a:r>
          </a:p>
          <a:p>
            <a:pPr defTabSz="966612">
              <a:defRPr/>
            </a:pPr>
            <a:endParaRPr lang="en-GB" baseline="0" dirty="0" smtClean="0"/>
          </a:p>
          <a:p>
            <a:pPr defTabSz="966612">
              <a:defRPr/>
            </a:pPr>
            <a:r>
              <a:rPr lang="en-GB" baseline="0" dirty="0" smtClean="0"/>
              <a:t>It is also important to emphasize that the process of assessing MOVs in itself was useful in generating enthusiasm from country staff, as well as in improving buy-in for implementing subsequently proposed interventions</a:t>
            </a:r>
          </a:p>
          <a:p>
            <a:pPr defTabSz="966612">
              <a:defRPr/>
            </a:pPr>
            <a:endParaRPr lang="en-GB" baseline="0" dirty="0" smtClean="0"/>
          </a:p>
          <a:p>
            <a:pPr defTabSz="966612">
              <a:defRPr/>
            </a:pPr>
            <a:r>
              <a:rPr lang="en-GB" baseline="0" dirty="0" smtClean="0"/>
              <a:t>Each of these countries has now developed a draft work plan of activities to reduce missed opportunities and they have requested funding and technical assistance for implementation of solutions and interventions.</a:t>
            </a:r>
          </a:p>
          <a:p>
            <a:pPr defTabSz="966612">
              <a:defRPr/>
            </a:pPr>
            <a:endParaRPr lang="en-GB" baseline="0" dirty="0" smtClean="0"/>
          </a:p>
          <a:p>
            <a:pPr defTabSz="966612">
              <a:defRPr/>
            </a:pPr>
            <a:r>
              <a:rPr lang="en-GB" baseline="0" dirty="0" smtClean="0"/>
              <a:t>We now need to ensure that the full MOV strategy is completed by supporting these plans so that they become actions that make a difference.</a:t>
            </a:r>
          </a:p>
          <a:p>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19</a:t>
            </a:fld>
            <a:endParaRPr lang="en-GB"/>
          </a:p>
        </p:txBody>
      </p:sp>
    </p:spTree>
    <p:extLst>
      <p:ext uri="{BB962C8B-B14F-4D97-AF65-F5344CB8AC3E}">
        <p14:creationId xmlns:p14="http://schemas.microsoft.com/office/powerpoint/2010/main" val="893692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Let me end</a:t>
            </a:r>
            <a:r>
              <a:rPr lang="en-GB" baseline="0" dirty="0" smtClean="0"/>
              <a:t> by sharing with you the work plans developed by Chad and Malawi for reducing missed opportunities.</a:t>
            </a:r>
          </a:p>
          <a:p>
            <a:endParaRPr lang="en-GB" baseline="0" dirty="0" smtClean="0"/>
          </a:p>
          <a:p>
            <a:r>
              <a:rPr lang="en-GB" baseline="0" dirty="0" smtClean="0"/>
              <a:t>In Chad, the plan includes:</a:t>
            </a:r>
          </a:p>
          <a:p>
            <a:r>
              <a:rPr lang="en-GB" baseline="0" dirty="0" smtClean="0"/>
              <a:t>- a directive signed by the Health Minister, addressed to all health workers and outlining 10 actions to reduce missed opportunities; </a:t>
            </a:r>
          </a:p>
          <a:p>
            <a:r>
              <a:rPr lang="en-GB" baseline="0" dirty="0" smtClean="0"/>
              <a:t>- training of health workers, including non-immunization staff, on how to reduce missed opportunities; </a:t>
            </a:r>
          </a:p>
          <a:p>
            <a:r>
              <a:rPr lang="en-GB" baseline="0" dirty="0" smtClean="0"/>
              <a:t>- improved supervision and monitoring; and </a:t>
            </a:r>
          </a:p>
          <a:p>
            <a:r>
              <a:rPr lang="en-GB" baseline="0" dirty="0" smtClean="0"/>
              <a:t>- social mobilization to communities and caregivers to improve awareness of the need to always bring their vaccination cards to all health service encounters.</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25</a:t>
            </a:fld>
            <a:endParaRPr lang="en-GB"/>
          </a:p>
        </p:txBody>
      </p:sp>
    </p:spTree>
    <p:extLst>
      <p:ext uri="{BB962C8B-B14F-4D97-AF65-F5344CB8AC3E}">
        <p14:creationId xmlns:p14="http://schemas.microsoft.com/office/powerpoint/2010/main" val="2549891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Chad decided to implement </a:t>
            </a:r>
            <a:r>
              <a:rPr lang="en-GB" sz="1200" b="1" kern="1200" dirty="0" smtClean="0">
                <a:solidFill>
                  <a:schemeClr val="tx1"/>
                </a:solidFill>
                <a:effectLst/>
                <a:latin typeface="+mn-lt"/>
                <a:ea typeface="+mn-ea"/>
                <a:cs typeface="+mn-cs"/>
              </a:rPr>
              <a:t>15 strategies to reduce MOV as shown here, i</a:t>
            </a:r>
            <a:r>
              <a:rPr lang="en-GB" sz="1200" kern="1200" dirty="0" smtClean="0">
                <a:solidFill>
                  <a:schemeClr val="tx1"/>
                </a:solidFill>
                <a:effectLst/>
                <a:latin typeface="+mn-lt"/>
                <a:ea typeface="+mn-ea"/>
                <a:cs typeface="+mn-cs"/>
              </a:rPr>
              <a:t>ncluding the issuance of vaccination “coupons” for cross-referral of children who visited for other reasons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7DFC79-30DA-484F-85C8-36E3971802A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68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This chart shows that in 2 participating districts, in July and Aug this year, implementation of MOV strategy especially the cross referral led to an increase in the number of vaccinated kids compared to same months last year and previous months this year.  </a:t>
            </a:r>
          </a:p>
          <a:p>
            <a:r>
              <a:rPr lang="en-US" sz="1200" b="0" kern="1200" dirty="0" smtClean="0">
                <a:solidFill>
                  <a:schemeClr val="tx1"/>
                </a:solidFill>
                <a:effectLst/>
                <a:latin typeface="+mn-lt"/>
                <a:ea typeface="+mn-ea"/>
                <a:cs typeface="+mn-cs"/>
              </a:rPr>
              <a:t>Stay tune for more results that Ike and his colleagues will certainly show in the near future.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7DFC79-30DA-484F-85C8-36E3971802A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5179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Thank you!</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28</a:t>
            </a:fld>
            <a:endParaRPr lang="en-GB"/>
          </a:p>
        </p:txBody>
      </p:sp>
    </p:spTree>
    <p:extLst>
      <p:ext uri="{BB962C8B-B14F-4D97-AF65-F5344CB8AC3E}">
        <p14:creationId xmlns:p14="http://schemas.microsoft.com/office/powerpoint/2010/main" val="221773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Before proceeding any further,</a:t>
            </a:r>
            <a:r>
              <a:rPr lang="en-GB" baseline="0" dirty="0" smtClean="0"/>
              <a:t> I thought it would be useful to quickly review the vaccination schedules in the two countries. </a:t>
            </a:r>
          </a:p>
          <a:p>
            <a:endParaRPr lang="en-GB" baseline="0" dirty="0" smtClean="0"/>
          </a:p>
          <a:p>
            <a:r>
              <a:rPr lang="en-GB" baseline="0" dirty="0" smtClean="0"/>
              <a:t>Like most countries in the region, Chad and Malawi provide BCG at birth. Subsequent visits occur at 6, 10 and 14 weeks.</a:t>
            </a:r>
          </a:p>
          <a:p>
            <a:endParaRPr lang="en-GB" baseline="0" dirty="0" smtClean="0"/>
          </a:p>
          <a:p>
            <a:r>
              <a:rPr lang="en-GB" baseline="0" dirty="0" smtClean="0"/>
              <a:t>Important to note that in Malawi there are more new vaccines (</a:t>
            </a:r>
            <a:r>
              <a:rPr lang="en-GB" baseline="0" dirty="0" err="1" smtClean="0"/>
              <a:t>Pneumo</a:t>
            </a:r>
            <a:r>
              <a:rPr lang="en-GB" baseline="0" dirty="0" smtClean="0"/>
              <a:t> and </a:t>
            </a:r>
            <a:r>
              <a:rPr lang="en-GB" baseline="0" dirty="0" err="1" smtClean="0"/>
              <a:t>Rota</a:t>
            </a:r>
            <a:r>
              <a:rPr lang="en-GB" baseline="0" dirty="0" smtClean="0"/>
              <a:t> and HPV) in the schedule, as well as additional well-baby visits for Vitamin A supplementation. </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5</a:t>
            </a:fld>
            <a:endParaRPr lang="en-GB"/>
          </a:p>
        </p:txBody>
      </p:sp>
    </p:spTree>
    <p:extLst>
      <p:ext uri="{BB962C8B-B14F-4D97-AF65-F5344CB8AC3E}">
        <p14:creationId xmlns:p14="http://schemas.microsoft.com/office/powerpoint/2010/main" val="143279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baseline="0" dirty="0" smtClean="0"/>
              <a:t>This slide summarizes what it took to conduct the MOV assessments in Chad and Malawi. The aim is for countries to be able to conduct these assessments with minimal technical assistance from partners and within a short timeframe.</a:t>
            </a:r>
          </a:p>
          <a:p>
            <a:endParaRPr lang="en-GB" baseline="0" dirty="0" smtClean="0"/>
          </a:p>
          <a:p>
            <a:r>
              <a:rPr lang="en-GB" dirty="0" smtClean="0"/>
              <a:t>I</a:t>
            </a:r>
            <a:r>
              <a:rPr lang="en-GB" baseline="0" dirty="0" smtClean="0"/>
              <a:t> won't go into the details of the</a:t>
            </a:r>
            <a:r>
              <a:rPr lang="en-GB" dirty="0" smtClean="0"/>
              <a:t> MOV assessment methodology (you can find that in the YELLOW</a:t>
            </a:r>
            <a:r>
              <a:rPr lang="en-GB" baseline="0" dirty="0" smtClean="0"/>
              <a:t> BOOK). </a:t>
            </a:r>
          </a:p>
          <a:p>
            <a:endParaRPr lang="en-GB" baseline="0" dirty="0" smtClean="0"/>
          </a:p>
          <a:p>
            <a:r>
              <a:rPr lang="en-GB" baseline="0" dirty="0" smtClean="0"/>
              <a:t>But briefly it is a survey (cross-sectional) and uses </a:t>
            </a:r>
            <a:r>
              <a:rPr lang="en-GB" baseline="0" dirty="0" smtClean="0">
                <a:solidFill>
                  <a:srgbClr val="FF0000"/>
                </a:solidFill>
              </a:rPr>
              <a:t>a purposive sampling</a:t>
            </a:r>
            <a:r>
              <a:rPr lang="en-GB" baseline="0" dirty="0" smtClean="0"/>
              <a:t>.  It is not intended to be nationally representative but includes private providers, hospitals as well as vaccination clinics, and urban and rural. The interviews take place during a planned vaccination session and sample children who are 0-23 months old.</a:t>
            </a:r>
          </a:p>
          <a:p>
            <a:endParaRPr lang="en-GB" baseline="0" dirty="0" smtClean="0"/>
          </a:p>
          <a:p>
            <a:r>
              <a:rPr lang="en-GB" baseline="0" dirty="0" smtClean="0"/>
              <a:t>In Chad, we had only 2 days of field work (due to security restrictions), but we were able to deploy 15 teams of two people each to 6 districts and 30 health facilities.  During the two days, we conducted 377 exit interviews of parents/guardians, 179 health worker interviews, 4 focus group discussions among mothers and 4 among health workers.</a:t>
            </a:r>
          </a:p>
          <a:p>
            <a:endParaRPr lang="en-GB" baseline="0" dirty="0" smtClean="0"/>
          </a:p>
          <a:p>
            <a:r>
              <a:rPr lang="en-GB" baseline="0" dirty="0" smtClean="0"/>
              <a:t>Similarly, in Malawi, over 3 days of field work and with 10 teams, we assessed 10 districts and 30 health facilities. This resulted in 599 exit interviews, 262 health worker interviews, and 6 focus group sessions each for mothers and health workers.</a:t>
            </a:r>
            <a:endParaRPr lang="en-GB" dirty="0"/>
          </a:p>
        </p:txBody>
      </p:sp>
      <p:sp>
        <p:nvSpPr>
          <p:cNvPr id="4" name="Slide Number Placeholder 3"/>
          <p:cNvSpPr>
            <a:spLocks noGrp="1"/>
          </p:cNvSpPr>
          <p:nvPr>
            <p:ph type="sldNum" sz="quarter" idx="10"/>
          </p:nvPr>
        </p:nvSpPr>
        <p:spPr/>
        <p:txBody>
          <a:bodyPr/>
          <a:lstStyle/>
          <a:p>
            <a:pPr>
              <a:defRPr/>
            </a:pPr>
            <a:fld id="{2F9BC431-7106-4259-88BB-841DBBBB1431}" type="slidenum">
              <a:rPr lang="en-US" altLang="en-US" smtClean="0">
                <a:solidFill>
                  <a:prstClr val="black"/>
                </a:solidFill>
              </a:rPr>
              <a:pPr>
                <a:defRPr/>
              </a:pPr>
              <a:t>6</a:t>
            </a:fld>
            <a:endParaRPr lang="en-US" altLang="en-US" dirty="0">
              <a:solidFill>
                <a:prstClr val="black"/>
              </a:solidFill>
            </a:endParaRPr>
          </a:p>
        </p:txBody>
      </p:sp>
    </p:spTree>
    <p:extLst>
      <p:ext uri="{BB962C8B-B14F-4D97-AF65-F5344CB8AC3E}">
        <p14:creationId xmlns:p14="http://schemas.microsoft.com/office/powerpoint/2010/main" val="191618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This</a:t>
            </a:r>
            <a:r>
              <a:rPr lang="en-GB" baseline="0" dirty="0" smtClean="0"/>
              <a:t> is a photo of one of the exit interviews being conducted at a health facility in Malawi.</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7</a:t>
            </a:fld>
            <a:endParaRPr lang="en-GB"/>
          </a:p>
        </p:txBody>
      </p:sp>
    </p:spTree>
    <p:extLst>
      <p:ext uri="{BB962C8B-B14F-4D97-AF65-F5344CB8AC3E}">
        <p14:creationId xmlns:p14="http://schemas.microsoft.com/office/powerpoint/2010/main" val="420192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Slide updated 9/8/2017</a:t>
            </a:r>
          </a:p>
          <a:p>
            <a:r>
              <a:rPr lang="en-GB" dirty="0" smtClean="0"/>
              <a:t>Assessment of missed opportunities is not possible without a vaccination</a:t>
            </a:r>
            <a:r>
              <a:rPr lang="en-GB" baseline="0" dirty="0" smtClean="0"/>
              <a:t> record.  This is because both the date of birth AND a documented vaccination date are necessary for assessing eligibility.</a:t>
            </a:r>
          </a:p>
          <a:p>
            <a:endParaRPr lang="en-GB" baseline="0" dirty="0" smtClean="0"/>
          </a:p>
          <a:p>
            <a:r>
              <a:rPr lang="en-GB" baseline="0" dirty="0" smtClean="0"/>
              <a:t>In Chad, only 62% of the interviewed parents/guardians had the home-based record in their possession, compared with 93% in Malawi.</a:t>
            </a:r>
          </a:p>
          <a:p>
            <a:r>
              <a:rPr lang="en-GB" baseline="0" dirty="0" smtClean="0"/>
              <a:t>When asked why they did not have the vaccination card, 33% in Chad versus 8% in Malawi said it was because the visit was not for vaccination.</a:t>
            </a:r>
          </a:p>
          <a:p>
            <a:endParaRPr lang="en-GB" baseline="0" dirty="0" smtClean="0"/>
          </a:p>
          <a:p>
            <a:r>
              <a:rPr lang="en-GB" baseline="0" dirty="0" smtClean="0"/>
              <a:t>The big difference between these two countries is that Malawi uses a “health passport” ---- which the caregiver must bring with them for every health service visit (for vaccination, treatment, well-baby visit, etc.). So naturally, in Malawi more people had the cards with them.</a:t>
            </a:r>
          </a:p>
          <a:p>
            <a:endParaRPr lang="en-GB" baseline="0" dirty="0" smtClean="0"/>
          </a:p>
          <a:p>
            <a:r>
              <a:rPr lang="en-GB" baseline="0" dirty="0" smtClean="0"/>
              <a:t>As a consequence, in Malawi, a greater proportion of children who visited the health facilities for reasons other than vaccination, were included in the analysis because they had their vaccination record on hand. This has an impact on the interpretation of the results.</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9</a:t>
            </a:fld>
            <a:endParaRPr lang="en-GB"/>
          </a:p>
        </p:txBody>
      </p:sp>
    </p:spTree>
    <p:extLst>
      <p:ext uri="{BB962C8B-B14F-4D97-AF65-F5344CB8AC3E}">
        <p14:creationId xmlns:p14="http://schemas.microsoft.com/office/powerpoint/2010/main" val="2848326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baseline="0" dirty="0" smtClean="0"/>
              <a:t>This slide shows you the results.  First look at the far right column within each block.</a:t>
            </a:r>
          </a:p>
          <a:p>
            <a:endParaRPr lang="en-GB" baseline="0" dirty="0" smtClean="0"/>
          </a:p>
          <a:p>
            <a:r>
              <a:rPr lang="en-GB" baseline="0" dirty="0" smtClean="0"/>
              <a:t>Overall, in Chad, 43% of ALL eligible children visiting the health facility were missed.  In Malawi it was 57%.</a:t>
            </a:r>
          </a:p>
          <a:p>
            <a:endParaRPr lang="en-GB" baseline="0" dirty="0" smtClean="0"/>
          </a:p>
          <a:p>
            <a:r>
              <a:rPr lang="en-GB" baseline="0" dirty="0" smtClean="0"/>
              <a:t>When these missed opportunities are broken down by purpose of the visit (the other columns):</a:t>
            </a:r>
          </a:p>
          <a:p>
            <a:endParaRPr lang="en-GB" baseline="0" dirty="0" smtClean="0"/>
          </a:p>
          <a:p>
            <a:pPr marL="181240" indent="-181240">
              <a:buFontTx/>
              <a:buChar char="-"/>
            </a:pPr>
            <a:r>
              <a:rPr lang="en-GB" baseline="0" dirty="0" smtClean="0"/>
              <a:t>In Chad we see that 89% of children who visited for medical consultation (and were eligible for at least one dose of vaccine), were not vaccinated.</a:t>
            </a:r>
          </a:p>
          <a:p>
            <a:pPr marL="181240" indent="-181240">
              <a:buFontTx/>
              <a:buChar char="-"/>
            </a:pPr>
            <a:r>
              <a:rPr lang="en-GB" baseline="0" dirty="0" smtClean="0"/>
              <a:t>In Malawi, the prevalence of missed opportunities during medical consultation was 67%.</a:t>
            </a:r>
          </a:p>
          <a:p>
            <a:endParaRPr lang="en-GB" baseline="0" dirty="0" smtClean="0"/>
          </a:p>
          <a:p>
            <a:r>
              <a:rPr lang="en-GB" baseline="0" dirty="0" smtClean="0"/>
              <a:t>Among those who came to the clinic specifically for VACCINATION, 25% and 23% in Chad and Malawi respectively, remained unvaccinated.</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F9BC431-7106-4259-88BB-841DBBBB1431}" type="slidenum">
              <a:rPr lang="en-US" altLang="en-US" smtClean="0">
                <a:solidFill>
                  <a:prstClr val="black"/>
                </a:solidFill>
              </a:rPr>
              <a:pPr>
                <a:defRPr/>
              </a:pPr>
              <a:t>10</a:t>
            </a:fld>
            <a:endParaRPr lang="en-US" altLang="en-US" dirty="0">
              <a:solidFill>
                <a:prstClr val="black"/>
              </a:solidFill>
            </a:endParaRPr>
          </a:p>
        </p:txBody>
      </p:sp>
    </p:spTree>
    <p:extLst>
      <p:ext uri="{BB962C8B-B14F-4D97-AF65-F5344CB8AC3E}">
        <p14:creationId xmlns:p14="http://schemas.microsoft.com/office/powerpoint/2010/main" val="427064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When asked why they did not receive</a:t>
            </a:r>
            <a:r>
              <a:rPr lang="en-GB" baseline="0" dirty="0" smtClean="0"/>
              <a:t> overdue vaccines, parents/guardians mentioned different reasons, depending on why they attended the clinic.</a:t>
            </a:r>
          </a:p>
          <a:p>
            <a:endParaRPr lang="en-GB" baseline="0" dirty="0" smtClean="0"/>
          </a:p>
          <a:p>
            <a:r>
              <a:rPr lang="en-GB" baseline="0" dirty="0" smtClean="0"/>
              <a:t>For children who visited for vaccination, they mentioned that there were no vaccines; other supplies were out-of-stock; and the fact that the health worker did not ask about other overdue vaccines.</a:t>
            </a:r>
          </a:p>
          <a:p>
            <a:endParaRPr lang="en-GB" baseline="0" dirty="0" smtClean="0"/>
          </a:p>
          <a:p>
            <a:r>
              <a:rPr lang="en-GB" baseline="0" dirty="0" smtClean="0"/>
              <a:t>For children who were at the health facility for medical consultation, reasons given include that the vaccination area was closed; vaccination was not the purpose of this visit; and that the health worker did not ask about vaccination.</a:t>
            </a:r>
          </a:p>
          <a:p>
            <a:endParaRPr lang="en-GB" baseline="0" dirty="0" smtClean="0"/>
          </a:p>
        </p:txBody>
      </p:sp>
      <p:sp>
        <p:nvSpPr>
          <p:cNvPr id="4" name="Slide Number Placeholder 3"/>
          <p:cNvSpPr>
            <a:spLocks noGrp="1"/>
          </p:cNvSpPr>
          <p:nvPr>
            <p:ph type="sldNum" sz="quarter" idx="10"/>
          </p:nvPr>
        </p:nvSpPr>
        <p:spPr/>
        <p:txBody>
          <a:bodyPr/>
          <a:lstStyle/>
          <a:p>
            <a:pPr>
              <a:defRPr/>
            </a:pPr>
            <a:fld id="{2F9BC431-7106-4259-88BB-841DBBBB1431}" type="slidenum">
              <a:rPr lang="en-US" altLang="en-US" smtClean="0">
                <a:solidFill>
                  <a:prstClr val="black"/>
                </a:solidFill>
              </a:rPr>
              <a:pPr>
                <a:defRPr/>
              </a:pPr>
              <a:t>11</a:t>
            </a:fld>
            <a:endParaRPr lang="en-US" altLang="en-US" dirty="0">
              <a:solidFill>
                <a:prstClr val="black"/>
              </a:solidFill>
            </a:endParaRPr>
          </a:p>
        </p:txBody>
      </p:sp>
    </p:spTree>
    <p:extLst>
      <p:ext uri="{BB962C8B-B14F-4D97-AF65-F5344CB8AC3E}">
        <p14:creationId xmlns:p14="http://schemas.microsoft.com/office/powerpoint/2010/main" val="303096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Slide updated 9/8/2017</a:t>
            </a:r>
          </a:p>
          <a:p>
            <a:r>
              <a:rPr lang="en-GB" dirty="0" smtClean="0"/>
              <a:t>For</a:t>
            </a:r>
            <a:r>
              <a:rPr lang="en-GB" baseline="0" dirty="0" smtClean="0"/>
              <a:t> children who did not receive vaccines due to an illness, this table shows the diagnoses that were reported by the parents/caregivers.</a:t>
            </a:r>
          </a:p>
          <a:p>
            <a:endParaRPr lang="en-GB" baseline="0" dirty="0" smtClean="0"/>
          </a:p>
          <a:p>
            <a:r>
              <a:rPr lang="en-GB" baseline="0" dirty="0" smtClean="0"/>
              <a:t>Of note is the fact that the only true contraindication on this table is PNEUMONIA. However, more than 50% of the children who were denied vaccines due to an illness reported other minor illnesses which are not true contra-indications. (Multiple responses were allowed for this question).</a:t>
            </a:r>
          </a:p>
          <a:p>
            <a:endParaRPr lang="en-GB" baseline="0" dirty="0" smtClean="0"/>
          </a:p>
          <a:p>
            <a:r>
              <a:rPr lang="en-GB" baseline="0" dirty="0" smtClean="0"/>
              <a:t>The “Other” category in Malawi included two children on admission for an unspecified illness, three that were “just born”, one that had just been treated for fever, one that was told she “needed only medication”, and one that had malaria</a:t>
            </a:r>
          </a:p>
          <a:p>
            <a:endParaRPr lang="en-US" baseline="0" dirty="0" smtClean="0"/>
          </a:p>
        </p:txBody>
      </p:sp>
      <p:sp>
        <p:nvSpPr>
          <p:cNvPr id="4" name="Slide Number Placeholder 3"/>
          <p:cNvSpPr>
            <a:spLocks noGrp="1"/>
          </p:cNvSpPr>
          <p:nvPr>
            <p:ph type="sldNum" sz="quarter" idx="10"/>
          </p:nvPr>
        </p:nvSpPr>
        <p:spPr/>
        <p:txBody>
          <a:bodyPr/>
          <a:lstStyle/>
          <a:p>
            <a:pPr>
              <a:defRPr/>
            </a:pPr>
            <a:fld id="{2F9BC431-7106-4259-88BB-841DBBBB1431}" type="slidenum">
              <a:rPr lang="en-US" altLang="en-US" smtClean="0">
                <a:solidFill>
                  <a:prstClr val="black"/>
                </a:solidFill>
              </a:rPr>
              <a:pPr>
                <a:defRPr/>
              </a:pPr>
              <a:t>12</a:t>
            </a:fld>
            <a:endParaRPr lang="en-US" altLang="en-US" dirty="0">
              <a:solidFill>
                <a:prstClr val="black"/>
              </a:solidFill>
            </a:endParaRPr>
          </a:p>
        </p:txBody>
      </p:sp>
    </p:spTree>
    <p:extLst>
      <p:ext uri="{BB962C8B-B14F-4D97-AF65-F5344CB8AC3E}">
        <p14:creationId xmlns:p14="http://schemas.microsoft.com/office/powerpoint/2010/main" val="3977508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r>
              <a:rPr lang="en-GB" dirty="0" smtClean="0"/>
              <a:t>To further explore the</a:t>
            </a:r>
            <a:r>
              <a:rPr lang="en-GB" baseline="0" dirty="0" smtClean="0"/>
              <a:t> reasons for missed opportunities from the perspective of the health workers, their knowledge, attitudes and practices were assessed.</a:t>
            </a:r>
            <a:endParaRPr lang="en-GB" dirty="0"/>
          </a:p>
        </p:txBody>
      </p:sp>
      <p:sp>
        <p:nvSpPr>
          <p:cNvPr id="4" name="Slide Number Placeholder 3"/>
          <p:cNvSpPr>
            <a:spLocks noGrp="1"/>
          </p:cNvSpPr>
          <p:nvPr>
            <p:ph type="sldNum" sz="quarter" idx="10"/>
          </p:nvPr>
        </p:nvSpPr>
        <p:spPr/>
        <p:txBody>
          <a:bodyPr/>
          <a:lstStyle/>
          <a:p>
            <a:fld id="{8EDFD552-1EF6-4DA1-A217-201E35D7566C}" type="slidenum">
              <a:rPr lang="en-GB" smtClean="0"/>
              <a:t>13</a:t>
            </a:fld>
            <a:endParaRPr lang="en-GB"/>
          </a:p>
        </p:txBody>
      </p:sp>
    </p:spTree>
    <p:extLst>
      <p:ext uri="{BB962C8B-B14F-4D97-AF65-F5344CB8AC3E}">
        <p14:creationId xmlns:p14="http://schemas.microsoft.com/office/powerpoint/2010/main" val="83130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961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17953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992813"/>
          </a:xfrm>
        </p:spPr>
        <p:txBody>
          <a:bodyPr vert="eaVert"/>
          <a:lstStyle>
            <a:lvl1pPr>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0" y="0"/>
            <a:ext cx="6705600" cy="5992813"/>
          </a:xfrm>
        </p:spPr>
        <p:txBody>
          <a:bodyPr vert="eaVert"/>
          <a:lstStyle>
            <a:lvl1pPr>
              <a:defRPr/>
            </a:lvl1pPr>
            <a:lvl2pPr>
              <a:defRPr/>
            </a:lvl2pPr>
            <a:lvl3pPr>
              <a:defRPr/>
            </a:lvl3pPr>
            <a:lvl4pPr>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809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17" name="Shape 117"/>
          <p:cNvSpPr>
            <a:spLocks noGrp="1"/>
          </p:cNvSpPr>
          <p:nvPr>
            <p:ph type="title"/>
          </p:nvPr>
        </p:nvSpPr>
        <p:spPr>
          <a:xfrm>
            <a:off x="-1" y="-125268"/>
            <a:ext cx="9144001" cy="1238271"/>
          </a:xfrm>
          <a:prstGeom prst="rect">
            <a:avLst/>
          </a:prstGeom>
          <a:effectLst>
            <a:outerShdw blurRad="12700" dist="25400" dir="2700000" rotWithShape="0">
              <a:srgbClr val="96CCEE"/>
            </a:outerShdw>
          </a:effectLst>
        </p:spPr>
        <p:txBody>
          <a:bodyPr lIns="0" tIns="0" rIns="0" bIns="0">
            <a:noAutofit/>
          </a:bodyPr>
          <a:lstStyle>
            <a:lvl1pPr defTabSz="913501">
              <a:defRPr sz="3400" b="1">
                <a:latin typeface="Calibri" panose="020F0502020204030204" pitchFamily="34" charset="0"/>
                <a:ea typeface="Calibri" panose="020F0502020204030204" pitchFamily="34" charset="0"/>
                <a:cs typeface="Calibri" panose="020F0502020204030204" pitchFamily="34" charset="0"/>
                <a:sym typeface="Century Gothic"/>
              </a:defRPr>
            </a:lvl1pPr>
          </a:lstStyle>
          <a:p>
            <a:r>
              <a:rPr dirty="0"/>
              <a:t>Title Text</a:t>
            </a:r>
          </a:p>
        </p:txBody>
      </p:sp>
      <p:sp>
        <p:nvSpPr>
          <p:cNvPr id="118" name="Shape 118"/>
          <p:cNvSpPr>
            <a:spLocks noGrp="1"/>
          </p:cNvSpPr>
          <p:nvPr>
            <p:ph type="body" sz="half" idx="1"/>
          </p:nvPr>
        </p:nvSpPr>
        <p:spPr>
          <a:xfrm>
            <a:off x="442542" y="1380815"/>
            <a:ext cx="4080592" cy="4750145"/>
          </a:xfrm>
          <a:prstGeom prst="rect">
            <a:avLst/>
          </a:prstGeom>
        </p:spPr>
        <p:txBody>
          <a:bodyPr lIns="0" tIns="0" rIns="0" bIns="0" anchor="t">
            <a:noAutofit/>
          </a:bodyPr>
          <a:lstStyle>
            <a:lvl1pPr marL="327076" indent="-327076" defTabSz="913501">
              <a:spcBef>
                <a:spcPts val="2391"/>
              </a:spcBef>
              <a:buClr>
                <a:srgbClr val="1E7FB8"/>
              </a:buClr>
              <a:buSzPct val="100000"/>
              <a:buFont typeface="Wingdings"/>
              <a:buChar char="●"/>
              <a:defRPr sz="2400">
                <a:latin typeface="Calibri" panose="020F0502020204030204" pitchFamily="34" charset="0"/>
                <a:ea typeface="Calibri" panose="020F0502020204030204" pitchFamily="34" charset="0"/>
                <a:cs typeface="Calibri" panose="020F0502020204030204" pitchFamily="34" charset="0"/>
                <a:sym typeface="Century Gothic"/>
              </a:defRPr>
            </a:lvl1pPr>
            <a:lvl2pPr marL="688907" indent="-321317" defTabSz="913501">
              <a:spcBef>
                <a:spcPts val="2391"/>
              </a:spcBef>
              <a:buClr>
                <a:srgbClr val="1E7FB8"/>
              </a:buClr>
              <a:buSzPct val="100000"/>
              <a:buFont typeface="Wingdings"/>
              <a:buChar char="–"/>
              <a:defRPr sz="2400">
                <a:latin typeface="Calibri" panose="020F0502020204030204" pitchFamily="34" charset="0"/>
                <a:ea typeface="Calibri" panose="020F0502020204030204" pitchFamily="34" charset="0"/>
                <a:cs typeface="Calibri" panose="020F0502020204030204" pitchFamily="34" charset="0"/>
                <a:sym typeface="Century Gothic"/>
              </a:defRPr>
            </a:lvl2pPr>
            <a:lvl3pPr marL="1051390" indent="-358247" defTabSz="913501">
              <a:spcBef>
                <a:spcPts val="2391"/>
              </a:spcBef>
              <a:buClr>
                <a:srgbClr val="1E7FB8"/>
              </a:buClr>
              <a:buSzPct val="100000"/>
              <a:buFont typeface="Wingdings"/>
              <a:defRPr sz="2400">
                <a:latin typeface="Calibri" panose="020F0502020204030204" pitchFamily="34" charset="0"/>
                <a:ea typeface="Calibri" panose="020F0502020204030204" pitchFamily="34" charset="0"/>
                <a:cs typeface="Calibri" panose="020F0502020204030204" pitchFamily="34" charset="0"/>
                <a:sym typeface="Century Gothic"/>
              </a:defRPr>
            </a:lvl3pPr>
            <a:lvl4pPr marL="1348523" indent="-338628" defTabSz="913501">
              <a:spcBef>
                <a:spcPts val="2391"/>
              </a:spcBef>
              <a:buClr>
                <a:srgbClr val="1E7FB8"/>
              </a:buClr>
              <a:buSzPct val="100000"/>
              <a:buFont typeface="Wingdings"/>
              <a:buChar char="–"/>
              <a:defRPr sz="2400">
                <a:latin typeface="Calibri" panose="020F0502020204030204" pitchFamily="34" charset="0"/>
                <a:ea typeface="Calibri" panose="020F0502020204030204" pitchFamily="34" charset="0"/>
                <a:cs typeface="Calibri" panose="020F0502020204030204" pitchFamily="34" charset="0"/>
                <a:sym typeface="Century Gothic"/>
              </a:defRPr>
            </a:lvl4pPr>
            <a:lvl5pPr marL="1511422" indent="-216057" defTabSz="913501">
              <a:spcBef>
                <a:spcPts val="2391"/>
              </a:spcBef>
              <a:buClr>
                <a:srgbClr val="1E7FB8"/>
              </a:buClr>
              <a:buSzPct val="100000"/>
              <a:buFont typeface="Wingdings"/>
              <a:buChar char="»"/>
              <a:defRPr sz="2400">
                <a:latin typeface="Calibri" panose="020F0502020204030204" pitchFamily="34" charset="0"/>
                <a:ea typeface="Calibri" panose="020F0502020204030204" pitchFamily="34" charset="0"/>
                <a:cs typeface="Calibri" panose="020F0502020204030204" pitchFamily="34" charset="0"/>
                <a:sym typeface="Century Gothic"/>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hape 119"/>
          <p:cNvSpPr>
            <a:spLocks noGrp="1"/>
          </p:cNvSpPr>
          <p:nvPr>
            <p:ph type="sldNum" sz="quarter" idx="2"/>
          </p:nvPr>
        </p:nvSpPr>
        <p:spPr>
          <a:xfrm>
            <a:off x="6553201" y="6173292"/>
            <a:ext cx="2133601" cy="366118"/>
          </a:xfrm>
          <a:prstGeom prst="rect">
            <a:avLst/>
          </a:prstGeom>
        </p:spPr>
        <p:txBody>
          <a:bodyPr wrap="square" lIns="45694" tIns="45694" rIns="45694" bIns="45694" anchor="ctr"/>
          <a:lstStyle>
            <a:lvl1pPr algn="r" defTabSz="913883">
              <a:defRPr sz="1100">
                <a:solidFill>
                  <a:srgbClr val="888888"/>
                </a:solidFill>
                <a:latin typeface="Calibri"/>
                <a:ea typeface="Calibri"/>
                <a:cs typeface="Calibri"/>
                <a:sym typeface="Calibri"/>
              </a:defRPr>
            </a:lvl1pPr>
          </a:lstStyle>
          <a:p>
            <a:pPr fontAlgn="base">
              <a:spcBef>
                <a:spcPct val="0"/>
              </a:spcBef>
              <a:spcAft>
                <a:spcPct val="0"/>
              </a:spcAft>
            </a:pPr>
            <a:fld id="{86CB4B4D-7CA3-9044-876B-883B54F8677D}" type="slidenum">
              <a:rPr/>
              <a:pPr fontAlgn="base">
                <a:spcBef>
                  <a:spcPct val="0"/>
                </a:spcBef>
                <a:spcAft>
                  <a:spcPct val="0"/>
                </a:spcAft>
              </a:pPr>
              <a:t>‹#›</a:t>
            </a:fld>
            <a:endParaRPr/>
          </a:p>
        </p:txBody>
      </p:sp>
    </p:spTree>
    <p:extLst>
      <p:ext uri="{BB962C8B-B14F-4D97-AF65-F5344CB8AC3E}">
        <p14:creationId xmlns:p14="http://schemas.microsoft.com/office/powerpoint/2010/main" val="10971931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7" name="Shape 127"/>
          <p:cNvSpPr>
            <a:spLocks noGrp="1"/>
          </p:cNvSpPr>
          <p:nvPr>
            <p:ph type="sldNum" sz="quarter" idx="2"/>
          </p:nvPr>
        </p:nvSpPr>
        <p:spPr>
          <a:xfrm>
            <a:off x="6553201" y="6173292"/>
            <a:ext cx="2133601" cy="366118"/>
          </a:xfrm>
          <a:prstGeom prst="rect">
            <a:avLst/>
          </a:prstGeom>
        </p:spPr>
        <p:txBody>
          <a:bodyPr wrap="square" lIns="45694" tIns="45694" rIns="45694" bIns="45694" anchor="ctr"/>
          <a:lstStyle>
            <a:lvl1pPr algn="r" defTabSz="913883">
              <a:defRPr sz="1100">
                <a:solidFill>
                  <a:srgbClr val="888888"/>
                </a:solidFill>
                <a:latin typeface="Calibri"/>
                <a:ea typeface="Calibri"/>
                <a:cs typeface="Calibri"/>
                <a:sym typeface="Calibri"/>
              </a:defRPr>
            </a:lvl1pPr>
          </a:lstStyle>
          <a:p>
            <a:pPr fontAlgn="base">
              <a:spcBef>
                <a:spcPct val="0"/>
              </a:spcBef>
              <a:spcAft>
                <a:spcPct val="0"/>
              </a:spcAft>
            </a:pPr>
            <a:fld id="{86CB4B4D-7CA3-9044-876B-883B54F8677D}" type="slidenum">
              <a:rPr/>
              <a:pPr fontAlgn="base">
                <a:spcBef>
                  <a:spcPct val="0"/>
                </a:spcBef>
                <a:spcAft>
                  <a:spcPct val="0"/>
                </a:spcAft>
              </a:pPr>
              <a:t>‹#›</a:t>
            </a:fld>
            <a:endParaRPr/>
          </a:p>
        </p:txBody>
      </p:sp>
    </p:spTree>
    <p:extLst>
      <p:ext uri="{BB962C8B-B14F-4D97-AF65-F5344CB8AC3E}">
        <p14:creationId xmlns:p14="http://schemas.microsoft.com/office/powerpoint/2010/main" val="26027384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868394" cy="697651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749" y="1571628"/>
            <a:ext cx="4845133" cy="374424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88" y="6245180"/>
            <a:ext cx="1448934" cy="443478"/>
          </a:xfrm>
          <a:prstGeom prst="rect">
            <a:avLst/>
          </a:prstGeom>
        </p:spPr>
      </p:pic>
      <p:sp>
        <p:nvSpPr>
          <p:cNvPr id="16" name="Title 15"/>
          <p:cNvSpPr>
            <a:spLocks noGrp="1"/>
          </p:cNvSpPr>
          <p:nvPr>
            <p:ph type="title"/>
          </p:nvPr>
        </p:nvSpPr>
        <p:spPr>
          <a:xfrm>
            <a:off x="230841" y="1320526"/>
            <a:ext cx="4506259" cy="2339974"/>
          </a:xfrm>
        </p:spPr>
        <p:txBody>
          <a:bodyPr anchor="b"/>
          <a:lstStyle>
            <a:lvl1pPr>
              <a:defRPr>
                <a:solidFill>
                  <a:schemeClr val="bg1"/>
                </a:solidFill>
              </a:defRPr>
            </a:lvl1pPr>
          </a:lstStyle>
          <a:p>
            <a:r>
              <a:rPr lang="en-US" smtClean="0"/>
              <a:t>Click to edit Master title style</a:t>
            </a:r>
            <a:endParaRPr lang="en-US" dirty="0"/>
          </a:p>
        </p:txBody>
      </p:sp>
      <p:sp>
        <p:nvSpPr>
          <p:cNvPr id="19" name="Text Placeholder 18"/>
          <p:cNvSpPr>
            <a:spLocks noGrp="1"/>
          </p:cNvSpPr>
          <p:nvPr>
            <p:ph type="body" sz="quarter" idx="10"/>
          </p:nvPr>
        </p:nvSpPr>
        <p:spPr>
          <a:xfrm>
            <a:off x="230188" y="4140200"/>
            <a:ext cx="4506912" cy="2260600"/>
          </a:xfrm>
        </p:spPr>
        <p:txBody>
          <a:bodyPr/>
          <a:lstStyle>
            <a:lvl1pPr marL="0" indent="0">
              <a:buNone/>
              <a:defRPr>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46829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868394" cy="697651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749" y="1571628"/>
            <a:ext cx="4845133" cy="374424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88" y="6245179"/>
            <a:ext cx="1448934" cy="443478"/>
          </a:xfrm>
          <a:prstGeom prst="rect">
            <a:avLst/>
          </a:prstGeom>
        </p:spPr>
      </p:pic>
      <p:sp>
        <p:nvSpPr>
          <p:cNvPr id="16" name="Title 15"/>
          <p:cNvSpPr>
            <a:spLocks noGrp="1"/>
          </p:cNvSpPr>
          <p:nvPr>
            <p:ph type="title"/>
          </p:nvPr>
        </p:nvSpPr>
        <p:spPr>
          <a:xfrm>
            <a:off x="230841" y="1320526"/>
            <a:ext cx="4506259" cy="2339974"/>
          </a:xfrm>
        </p:spPr>
        <p:txBody>
          <a:bodyPr anchor="b"/>
          <a:lstStyle>
            <a:lvl1pPr>
              <a:defRPr>
                <a:solidFill>
                  <a:schemeClr val="bg1"/>
                </a:solidFill>
              </a:defRPr>
            </a:lvl1pPr>
          </a:lstStyle>
          <a:p>
            <a:r>
              <a:rPr lang="en-US" smtClean="0"/>
              <a:t>Click to edit Master title style</a:t>
            </a:r>
            <a:endParaRPr lang="en-US" dirty="0"/>
          </a:p>
        </p:txBody>
      </p:sp>
      <p:sp>
        <p:nvSpPr>
          <p:cNvPr id="19" name="Text Placeholder 18"/>
          <p:cNvSpPr>
            <a:spLocks noGrp="1"/>
          </p:cNvSpPr>
          <p:nvPr>
            <p:ph type="body" sz="quarter" idx="10"/>
          </p:nvPr>
        </p:nvSpPr>
        <p:spPr>
          <a:xfrm>
            <a:off x="230188" y="4140200"/>
            <a:ext cx="4506912" cy="2260600"/>
          </a:xfrm>
        </p:spPr>
        <p:txBody>
          <a:bodyPr/>
          <a:lstStyle>
            <a:lvl1pPr marL="0" indent="0">
              <a:buNone/>
              <a:defRPr>
                <a:solidFill>
                  <a:schemeClr val="bg1"/>
                </a:solidFill>
              </a:defRPr>
            </a:lvl1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868394" cy="697651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749" y="1571628"/>
            <a:ext cx="4845133" cy="374424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88" y="6245179"/>
            <a:ext cx="1448934" cy="443478"/>
          </a:xfrm>
          <a:prstGeom prst="rect">
            <a:avLst/>
          </a:prstGeom>
        </p:spPr>
      </p:pic>
      <p:sp>
        <p:nvSpPr>
          <p:cNvPr id="16" name="Title 15"/>
          <p:cNvSpPr>
            <a:spLocks noGrp="1"/>
          </p:cNvSpPr>
          <p:nvPr>
            <p:ph type="title"/>
          </p:nvPr>
        </p:nvSpPr>
        <p:spPr>
          <a:xfrm>
            <a:off x="230841" y="1320526"/>
            <a:ext cx="4506259" cy="2339974"/>
          </a:xfrm>
        </p:spPr>
        <p:txBody>
          <a:bodyPr anchor="b"/>
          <a:lstStyle>
            <a:lvl1pPr>
              <a:defRPr>
                <a:solidFill>
                  <a:schemeClr val="bg1"/>
                </a:solidFill>
              </a:defRPr>
            </a:lvl1pPr>
          </a:lstStyle>
          <a:p>
            <a:r>
              <a:rPr lang="en-US" smtClean="0"/>
              <a:t>Click to edit Master title style</a:t>
            </a:r>
            <a:endParaRPr lang="en-US" dirty="0"/>
          </a:p>
        </p:txBody>
      </p:sp>
      <p:sp>
        <p:nvSpPr>
          <p:cNvPr id="19" name="Text Placeholder 18"/>
          <p:cNvSpPr>
            <a:spLocks noGrp="1"/>
          </p:cNvSpPr>
          <p:nvPr>
            <p:ph type="body" sz="quarter" idx="10"/>
          </p:nvPr>
        </p:nvSpPr>
        <p:spPr>
          <a:xfrm>
            <a:off x="230188" y="4140200"/>
            <a:ext cx="4506912" cy="2260600"/>
          </a:xfrm>
        </p:spPr>
        <p:txBody>
          <a:bodyPr/>
          <a:lstStyle>
            <a:lvl1pPr marL="0" indent="0">
              <a:buNone/>
              <a:defRPr>
                <a:solidFill>
                  <a:schemeClr val="bg1"/>
                </a:solidFill>
              </a:defRPr>
            </a:lvl1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43FA74-31D6-47FD-907F-05DFA467D883}"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C9208-5C40-4642-8FD7-431B42134A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8600" indent="-228600">
              <a:buClrTx/>
              <a:buSzPct val="80000"/>
              <a:buFont typeface="Arial" charset="0"/>
              <a:buChar char="•"/>
              <a:defRPr>
                <a:solidFill>
                  <a:schemeClr val="tx1">
                    <a:lumMod val="75000"/>
                  </a:schemeClr>
                </a:solidFill>
                <a:latin typeface="+mj-lt"/>
              </a:defRPr>
            </a:lvl1pPr>
            <a:lvl2pPr marL="685800" indent="-228600">
              <a:buSzPct val="40000"/>
              <a:buFont typeface="LucidaGrande" charset="0"/>
              <a:buChar char="▶︎"/>
              <a:defRPr>
                <a:solidFill>
                  <a:schemeClr val="tx2">
                    <a:lumMod val="75000"/>
                  </a:schemeClr>
                </a:solidFill>
              </a:defRPr>
            </a:lvl2pPr>
            <a:lvl3pPr marL="1143000" indent="-228600">
              <a:buFont typeface="LucidaGrande" charset="0"/>
              <a:buChar char="-"/>
              <a:defRPr>
                <a:solidFill>
                  <a:schemeClr val="bg2">
                    <a:lumMod val="25000"/>
                  </a:schemeClr>
                </a:solidFill>
              </a:defRPr>
            </a:lvl3pPr>
            <a:lvl4pPr marL="1600200" indent="-228600">
              <a:buSzPct val="80000"/>
              <a:buFont typeface="LucidaGrande" charset="0"/>
              <a:buChar char="■"/>
              <a:defRPr>
                <a:solidFill>
                  <a:schemeClr val="tx1">
                    <a:lumMod val="75000"/>
                  </a:schemeClr>
                </a:solidFill>
              </a:defRPr>
            </a:lvl4pPr>
            <a:lvl5pPr>
              <a:defRPr>
                <a:solidFill>
                  <a:schemeClr val="accent4">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F5C71F1-871F-974C-BD54-78280CD81608}" type="datetime1">
              <a:rPr lang="en-US" smtClean="0"/>
              <a:t>11/9/2017</a:t>
            </a:fld>
            <a:endParaRPr lang="en-US"/>
          </a:p>
        </p:txBody>
      </p:sp>
      <p:sp>
        <p:nvSpPr>
          <p:cNvPr id="5" name="Footer Placeholder 4"/>
          <p:cNvSpPr>
            <a:spLocks noGrp="1"/>
          </p:cNvSpPr>
          <p:nvPr>
            <p:ph type="ftr" sz="quarter" idx="11"/>
          </p:nvPr>
        </p:nvSpPr>
        <p:spPr/>
        <p:txBody>
          <a:bodyPr/>
          <a:lstStyle/>
          <a:p>
            <a:r>
              <a:rPr lang="en-US" dirty="0" smtClean="0"/>
              <a:t>Reducing Missed Opportunities for Vaccination</a:t>
            </a:r>
            <a:endParaRPr lang="en-US" dirty="0"/>
          </a:p>
        </p:txBody>
      </p:sp>
      <p:sp>
        <p:nvSpPr>
          <p:cNvPr id="6" name="Slide Number Placeholder 5"/>
          <p:cNvSpPr>
            <a:spLocks noGrp="1"/>
          </p:cNvSpPr>
          <p:nvPr>
            <p:ph type="sldNum" sz="quarter" idx="12"/>
          </p:nvPr>
        </p:nvSpPr>
        <p:spPr/>
        <p:txBody>
          <a:bodyPr/>
          <a:lstStyle/>
          <a:p>
            <a:fld id="{01F957AE-D6ED-D64E-A147-C51186BFC924}" type="slidenum">
              <a:rPr lang="en-US" smtClean="0"/>
              <a:t>‹#›</a:t>
            </a:fld>
            <a:endParaRPr lang="en-US"/>
          </a:p>
        </p:txBody>
      </p:sp>
      <p:cxnSp>
        <p:nvCxnSpPr>
          <p:cNvPr id="7" name="Straight Connector 6"/>
          <p:cNvCxnSpPr/>
          <p:nvPr/>
        </p:nvCxnSpPr>
        <p:spPr>
          <a:xfrm>
            <a:off x="357841" y="1166648"/>
            <a:ext cx="845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7841" y="82762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357841" y="389653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3"/>
                </a:solidFill>
              </a:defRPr>
            </a:lvl1pPr>
          </a:lstStyle>
          <a:p>
            <a:fld id="{C3D2DC32-4533-424F-8DC5-6B04B3CB15AB}" type="datetime1">
              <a:rPr lang="en-US" smtClean="0"/>
              <a:t>11/9/2017</a:t>
            </a:fld>
            <a:endParaRPr lang="en-US" dirty="0"/>
          </a:p>
        </p:txBody>
      </p:sp>
      <p:sp>
        <p:nvSpPr>
          <p:cNvPr id="5" name="Footer Placeholder 4"/>
          <p:cNvSpPr>
            <a:spLocks noGrp="1"/>
          </p:cNvSpPr>
          <p:nvPr>
            <p:ph type="ftr" sz="quarter" idx="11"/>
          </p:nvPr>
        </p:nvSpPr>
        <p:spPr/>
        <p:txBody>
          <a:bodyPr/>
          <a:lstStyle>
            <a:lvl1pPr>
              <a:defRPr sz="1200">
                <a:solidFill>
                  <a:schemeClr val="accent3"/>
                </a:solidFill>
              </a:defRPr>
            </a:lvl1pPr>
          </a:lstStyle>
          <a:p>
            <a:r>
              <a:rPr lang="en-US" dirty="0" smtClean="0"/>
              <a:t>Reducing Missed Opportunities for Vaccination</a:t>
            </a:r>
            <a:endParaRPr lang="en-US"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1F957AE-D6ED-D64E-A147-C51186BFC924}" type="slidenum">
              <a:rPr lang="en-US" smtClean="0"/>
              <a:pPr/>
              <a:t>‹#›</a:t>
            </a:fld>
            <a:endParaRPr lang="en-US" dirty="0"/>
          </a:p>
        </p:txBody>
      </p:sp>
      <p:cxnSp>
        <p:nvCxnSpPr>
          <p:cNvPr id="8" name="Straight Connector 7"/>
          <p:cNvCxnSpPr/>
          <p:nvPr/>
        </p:nvCxnSpPr>
        <p:spPr>
          <a:xfrm>
            <a:off x="357841" y="3707348"/>
            <a:ext cx="84582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7192480"/>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chemeClr val="tx1">
                    <a:lumMod val="75000"/>
                  </a:schemeClr>
                </a:solidFill>
              </a:defRPr>
            </a:lvl1pPr>
            <a:lvl2pPr>
              <a:defRPr>
                <a:solidFill>
                  <a:schemeClr val="tx2">
                    <a:lumMod val="75000"/>
                  </a:schemeClr>
                </a:solidFill>
              </a:defRPr>
            </a:lvl2pPr>
            <a:lvl3pPr>
              <a:defRPr>
                <a:solidFill>
                  <a:schemeClr val="bg2">
                    <a:lumMod val="25000"/>
                  </a:schemeClr>
                </a:solidFill>
              </a:defRPr>
            </a:lvl3pPr>
            <a:lvl4pPr>
              <a:defRPr>
                <a:solidFill>
                  <a:schemeClr val="tx1">
                    <a:lumMod val="75000"/>
                  </a:schemeClr>
                </a:solidFill>
              </a:defRPr>
            </a:lvl4pPr>
            <a:lvl5pPr>
              <a:defRPr>
                <a:solidFill>
                  <a:schemeClr val="accent4">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lumMod val="75000"/>
                  </a:schemeClr>
                </a:solidFill>
              </a:defRPr>
            </a:lvl1pPr>
            <a:lvl2pPr>
              <a:defRPr>
                <a:solidFill>
                  <a:schemeClr val="tx2">
                    <a:lumMod val="75000"/>
                  </a:schemeClr>
                </a:solidFill>
              </a:defRPr>
            </a:lvl2pPr>
            <a:lvl3pPr>
              <a:defRPr>
                <a:solidFill>
                  <a:schemeClr val="bg2">
                    <a:lumMod val="25000"/>
                  </a:schemeClr>
                </a:solidFill>
              </a:defRPr>
            </a:lvl3pPr>
            <a:lvl4pPr>
              <a:defRPr>
                <a:solidFill>
                  <a:schemeClr val="tx1">
                    <a:lumMod val="75000"/>
                  </a:schemeClr>
                </a:solidFill>
              </a:defRPr>
            </a:lvl4pPr>
            <a:lvl5pPr>
              <a:defRPr>
                <a:solidFill>
                  <a:schemeClr val="accent4">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30B4B6D-235D-8348-9A2F-B3EE26ED279E}" type="datetime1">
              <a:rPr lang="en-US" smtClean="0"/>
              <a:t>11/9/2017</a:t>
            </a:fld>
            <a:endParaRPr lang="en-US"/>
          </a:p>
        </p:txBody>
      </p:sp>
      <p:sp>
        <p:nvSpPr>
          <p:cNvPr id="6" name="Footer Placeholder 5"/>
          <p:cNvSpPr>
            <a:spLocks noGrp="1"/>
          </p:cNvSpPr>
          <p:nvPr>
            <p:ph type="ftr" sz="quarter" idx="11"/>
          </p:nvPr>
        </p:nvSpPr>
        <p:spPr/>
        <p:txBody>
          <a:bodyPr/>
          <a:lstStyle/>
          <a:p>
            <a:r>
              <a:rPr lang="en-US" dirty="0" smtClean="0"/>
              <a:t>Reducing Missed Opportunities for Vaccination</a:t>
            </a:r>
            <a:endParaRPr lang="en-US" dirty="0"/>
          </a:p>
        </p:txBody>
      </p:sp>
      <p:sp>
        <p:nvSpPr>
          <p:cNvPr id="7" name="Slide Number Placeholder 6"/>
          <p:cNvSpPr>
            <a:spLocks noGrp="1"/>
          </p:cNvSpPr>
          <p:nvPr>
            <p:ph type="sldNum" sz="quarter" idx="12"/>
          </p:nvPr>
        </p:nvSpPr>
        <p:spPr/>
        <p:txBody>
          <a:bodyPr/>
          <a:lstStyle/>
          <a:p>
            <a:fld id="{01F957AE-D6ED-D64E-A147-C51186BFC924}" type="slidenum">
              <a:rPr lang="en-US" smtClean="0"/>
              <a:t>‹#›</a:t>
            </a:fld>
            <a:endParaRPr lang="en-US"/>
          </a:p>
        </p:txBody>
      </p:sp>
      <p:cxnSp>
        <p:nvCxnSpPr>
          <p:cNvPr id="8" name="Straight Connector 7"/>
          <p:cNvCxnSpPr/>
          <p:nvPr/>
        </p:nvCxnSpPr>
        <p:spPr>
          <a:xfrm>
            <a:off x="357841" y="1166648"/>
            <a:ext cx="845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41" y="365127"/>
            <a:ext cx="7886700" cy="801522"/>
          </a:xfrm>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tx1">
                    <a:lumMod val="75000"/>
                  </a:schemeClr>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0ECFAE-C467-2542-BE3B-0684494E8413}" type="datetime1">
              <a:rPr lang="en-US" smtClean="0"/>
              <a:t>11/9/2017</a:t>
            </a:fld>
            <a:endParaRPr lang="en-US"/>
          </a:p>
        </p:txBody>
      </p:sp>
      <p:sp>
        <p:nvSpPr>
          <p:cNvPr id="8" name="Footer Placeholder 7"/>
          <p:cNvSpPr>
            <a:spLocks noGrp="1"/>
          </p:cNvSpPr>
          <p:nvPr>
            <p:ph type="ftr" sz="quarter" idx="11"/>
          </p:nvPr>
        </p:nvSpPr>
        <p:spPr/>
        <p:txBody>
          <a:bodyPr/>
          <a:lstStyle/>
          <a:p>
            <a:r>
              <a:rPr lang="en-US" dirty="0" smtClean="0"/>
              <a:t>Reducing Missed Opportunities for Vaccination</a:t>
            </a:r>
            <a:endParaRPr lang="en-US" dirty="0"/>
          </a:p>
        </p:txBody>
      </p:sp>
      <p:sp>
        <p:nvSpPr>
          <p:cNvPr id="9" name="Slide Number Placeholder 8"/>
          <p:cNvSpPr>
            <a:spLocks noGrp="1"/>
          </p:cNvSpPr>
          <p:nvPr>
            <p:ph type="sldNum" sz="quarter" idx="12"/>
          </p:nvPr>
        </p:nvSpPr>
        <p:spPr/>
        <p:txBody>
          <a:bodyPr/>
          <a:lstStyle/>
          <a:p>
            <a:fld id="{01F957AE-D6ED-D64E-A147-C51186BFC924}" type="slidenum">
              <a:rPr lang="en-US" smtClean="0"/>
              <a:t>‹#›</a:t>
            </a:fld>
            <a:endParaRPr lang="en-US"/>
          </a:p>
        </p:txBody>
      </p:sp>
      <p:cxnSp>
        <p:nvCxnSpPr>
          <p:cNvPr id="10" name="Straight Connector 9"/>
          <p:cNvCxnSpPr/>
          <p:nvPr/>
        </p:nvCxnSpPr>
        <p:spPr>
          <a:xfrm>
            <a:off x="357841" y="1166648"/>
            <a:ext cx="845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5269ACD-AD8D-6743-A0E0-C6FD8784B0F7}" type="datetime1">
              <a:rPr lang="en-US" smtClean="0"/>
              <a:t>11/9/2017</a:t>
            </a:fld>
            <a:endParaRPr lang="en-US"/>
          </a:p>
        </p:txBody>
      </p:sp>
      <p:sp>
        <p:nvSpPr>
          <p:cNvPr id="4" name="Footer Placeholder 3"/>
          <p:cNvSpPr>
            <a:spLocks noGrp="1"/>
          </p:cNvSpPr>
          <p:nvPr>
            <p:ph type="ftr" sz="quarter" idx="11"/>
          </p:nvPr>
        </p:nvSpPr>
        <p:spPr/>
        <p:txBody>
          <a:bodyPr/>
          <a:lstStyle/>
          <a:p>
            <a:r>
              <a:rPr lang="en-US" dirty="0" smtClean="0"/>
              <a:t>Reducing Missed Opportunities for Vaccination</a:t>
            </a:r>
            <a:endParaRPr lang="en-US" dirty="0"/>
          </a:p>
        </p:txBody>
      </p:sp>
      <p:sp>
        <p:nvSpPr>
          <p:cNvPr id="5" name="Slide Number Placeholder 4"/>
          <p:cNvSpPr>
            <a:spLocks noGrp="1"/>
          </p:cNvSpPr>
          <p:nvPr>
            <p:ph type="sldNum" sz="quarter" idx="12"/>
          </p:nvPr>
        </p:nvSpPr>
        <p:spPr/>
        <p:txBody>
          <a:bodyPr/>
          <a:lstStyle/>
          <a:p>
            <a:fld id="{01F957AE-D6ED-D64E-A147-C51186BFC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93F16-FC70-D84C-9F86-CD89D0EA4031}" type="datetime1">
              <a:rPr lang="en-US" smtClean="0"/>
              <a:t>11/9/2017</a:t>
            </a:fld>
            <a:endParaRPr lang="en-US"/>
          </a:p>
        </p:txBody>
      </p:sp>
      <p:sp>
        <p:nvSpPr>
          <p:cNvPr id="3" name="Footer Placeholder 2"/>
          <p:cNvSpPr>
            <a:spLocks noGrp="1"/>
          </p:cNvSpPr>
          <p:nvPr>
            <p:ph type="ftr" sz="quarter" idx="11"/>
          </p:nvPr>
        </p:nvSpPr>
        <p:spPr/>
        <p:txBody>
          <a:bodyPr/>
          <a:lstStyle/>
          <a:p>
            <a:r>
              <a:rPr lang="en-US" dirty="0" smtClean="0"/>
              <a:t>Reducing Missed Opportunities for Vaccination</a:t>
            </a:r>
            <a:endParaRPr lang="en-US" dirty="0"/>
          </a:p>
        </p:txBody>
      </p:sp>
      <p:sp>
        <p:nvSpPr>
          <p:cNvPr id="4" name="Slide Number Placeholder 3"/>
          <p:cNvSpPr>
            <a:spLocks noGrp="1"/>
          </p:cNvSpPr>
          <p:nvPr>
            <p:ph type="sldNum" sz="quarter" idx="12"/>
          </p:nvPr>
        </p:nvSpPr>
        <p:spPr/>
        <p:txBody>
          <a:bodyPr/>
          <a:lstStyle/>
          <a:p>
            <a:fld id="{01F957AE-D6ED-D64E-A147-C51186BFC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002E3-321F-0846-995D-E40C84A69641}" type="datetime1">
              <a:rPr lang="en-US" smtClean="0"/>
              <a:t>11/9/2017</a:t>
            </a:fld>
            <a:endParaRPr lang="en-US"/>
          </a:p>
        </p:txBody>
      </p:sp>
      <p:sp>
        <p:nvSpPr>
          <p:cNvPr id="6" name="Footer Placeholder 5"/>
          <p:cNvSpPr>
            <a:spLocks noGrp="1"/>
          </p:cNvSpPr>
          <p:nvPr>
            <p:ph type="ftr" sz="quarter" idx="11"/>
          </p:nvPr>
        </p:nvSpPr>
        <p:spPr/>
        <p:txBody>
          <a:bodyPr/>
          <a:lstStyle/>
          <a:p>
            <a:r>
              <a:rPr lang="en-US" dirty="0" smtClean="0"/>
              <a:t>Reducing Missed Opportunities for Vaccination</a:t>
            </a:r>
            <a:endParaRPr lang="en-US" dirty="0"/>
          </a:p>
        </p:txBody>
      </p:sp>
      <p:sp>
        <p:nvSpPr>
          <p:cNvPr id="7" name="Slide Number Placeholder 6"/>
          <p:cNvSpPr>
            <a:spLocks noGrp="1"/>
          </p:cNvSpPr>
          <p:nvPr>
            <p:ph type="sldNum" sz="quarter" idx="12"/>
          </p:nvPr>
        </p:nvSpPr>
        <p:spPr/>
        <p:txBody>
          <a:bodyPr/>
          <a:lstStyle/>
          <a:p>
            <a:fld id="{01F957AE-D6ED-D64E-A147-C51186BFC92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DE5736-048C-CA44-8C4E-F5256984C9BA}" type="datetime1">
              <a:rPr lang="en-US" smtClean="0"/>
              <a:t>11/9/2017</a:t>
            </a:fld>
            <a:endParaRPr lang="en-US"/>
          </a:p>
        </p:txBody>
      </p:sp>
      <p:sp>
        <p:nvSpPr>
          <p:cNvPr id="6" name="Footer Placeholder 5"/>
          <p:cNvSpPr>
            <a:spLocks noGrp="1"/>
          </p:cNvSpPr>
          <p:nvPr>
            <p:ph type="ftr" sz="quarter" idx="11"/>
          </p:nvPr>
        </p:nvSpPr>
        <p:spPr/>
        <p:txBody>
          <a:bodyPr/>
          <a:lstStyle/>
          <a:p>
            <a:r>
              <a:rPr lang="en-US" dirty="0" smtClean="0"/>
              <a:t>Reducing Missed Opportunities for Vaccination</a:t>
            </a:r>
            <a:endParaRPr lang="en-US" dirty="0"/>
          </a:p>
        </p:txBody>
      </p:sp>
      <p:sp>
        <p:nvSpPr>
          <p:cNvPr id="7" name="Slide Number Placeholder 6"/>
          <p:cNvSpPr>
            <a:spLocks noGrp="1"/>
          </p:cNvSpPr>
          <p:nvPr>
            <p:ph type="sldNum" sz="quarter" idx="12"/>
          </p:nvPr>
        </p:nvSpPr>
        <p:spPr/>
        <p:txBody>
          <a:bodyPr/>
          <a:lstStyle/>
          <a:p>
            <a:fld id="{01F957AE-D6ED-D64E-A147-C51186BFC92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E0F7AA-5F02-844B-8840-C81882AEAA88}" type="datetime1">
              <a:rPr lang="en-US" smtClean="0"/>
              <a:t>11/9/2017</a:t>
            </a:fld>
            <a:endParaRPr lang="en-US"/>
          </a:p>
        </p:txBody>
      </p:sp>
      <p:sp>
        <p:nvSpPr>
          <p:cNvPr id="5" name="Footer Placeholder 4"/>
          <p:cNvSpPr>
            <a:spLocks noGrp="1"/>
          </p:cNvSpPr>
          <p:nvPr>
            <p:ph type="ftr" sz="quarter" idx="11"/>
          </p:nvPr>
        </p:nvSpPr>
        <p:spPr/>
        <p:txBody>
          <a:bodyPr/>
          <a:lstStyle/>
          <a:p>
            <a:r>
              <a:rPr lang="en-US" dirty="0" smtClean="0"/>
              <a:t>Reducing Missed Opportunities for Vaccination</a:t>
            </a:r>
            <a:endParaRPr lang="en-US" dirty="0"/>
          </a:p>
        </p:txBody>
      </p:sp>
      <p:sp>
        <p:nvSpPr>
          <p:cNvPr id="6" name="Slide Number Placeholder 5"/>
          <p:cNvSpPr>
            <a:spLocks noGrp="1"/>
          </p:cNvSpPr>
          <p:nvPr>
            <p:ph type="sldNum" sz="quarter" idx="12"/>
          </p:nvPr>
        </p:nvSpPr>
        <p:spPr/>
        <p:txBody>
          <a:bodyPr/>
          <a:lstStyle/>
          <a:p>
            <a:fld id="{01F957AE-D6ED-D64E-A147-C51186BFC924}" type="slidenum">
              <a:rPr lang="en-US" smtClean="0"/>
              <a:t>‹#›</a:t>
            </a:fld>
            <a:endParaRPr lang="en-US"/>
          </a:p>
        </p:txBody>
      </p:sp>
      <p:cxnSp>
        <p:nvCxnSpPr>
          <p:cNvPr id="7" name="Straight Connector 6"/>
          <p:cNvCxnSpPr/>
          <p:nvPr/>
        </p:nvCxnSpPr>
        <p:spPr>
          <a:xfrm>
            <a:off x="357841" y="1166648"/>
            <a:ext cx="845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17751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357841" y="854611"/>
            <a:ext cx="7886700" cy="2852737"/>
          </a:xfrm>
        </p:spPr>
        <p:txBody>
          <a:bodyPr anchor="b"/>
          <a:lstStyle>
            <a:lvl1pPr>
              <a:defRPr sz="6000" baseline="0">
                <a:solidFill>
                  <a:schemeClr val="bg1"/>
                </a:solidFill>
              </a:defRPr>
            </a:lvl1pPr>
          </a:lstStyle>
          <a:p>
            <a:r>
              <a:rPr lang="en-US" dirty="0" smtClean="0"/>
              <a:t>Section divider-teal</a:t>
            </a:r>
            <a:endParaRPr lang="en-US" dirty="0"/>
          </a:p>
        </p:txBody>
      </p:sp>
      <p:sp>
        <p:nvSpPr>
          <p:cNvPr id="12" name="Text Placeholder 2"/>
          <p:cNvSpPr>
            <a:spLocks noGrp="1"/>
          </p:cNvSpPr>
          <p:nvPr>
            <p:ph type="body" idx="1"/>
          </p:nvPr>
        </p:nvSpPr>
        <p:spPr>
          <a:xfrm>
            <a:off x="357841" y="3839436"/>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cxnSp>
        <p:nvCxnSpPr>
          <p:cNvPr id="13" name="Straight Connector 12"/>
          <p:cNvCxnSpPr/>
          <p:nvPr/>
        </p:nvCxnSpPr>
        <p:spPr>
          <a:xfrm>
            <a:off x="357841" y="3707348"/>
            <a:ext cx="8458200"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Vertical Title and Text">
    <p:spTree>
      <p:nvGrpSpPr>
        <p:cNvPr id="1" name=""/>
        <p:cNvGrpSpPr/>
        <p:nvPr/>
      </p:nvGrpSpPr>
      <p:grpSpPr>
        <a:xfrm>
          <a:off x="0" y="0"/>
          <a:ext cx="0" cy="0"/>
          <a:chOff x="0" y="0"/>
          <a:chExt cx="0" cy="0"/>
        </a:xfrm>
      </p:grpSpPr>
      <p:sp>
        <p:nvSpPr>
          <p:cNvPr id="7" name="Rectangle 6"/>
          <p:cNvSpPr/>
          <p:nvPr/>
        </p:nvSpPr>
        <p:spPr>
          <a:xfrm>
            <a:off x="0" y="0"/>
            <a:ext cx="9144000" cy="61775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357841" y="854611"/>
            <a:ext cx="7886700" cy="2852737"/>
          </a:xfrm>
        </p:spPr>
        <p:txBody>
          <a:bodyPr anchor="b"/>
          <a:lstStyle>
            <a:lvl1pPr>
              <a:defRPr sz="6000" baseline="0">
                <a:solidFill>
                  <a:schemeClr val="bg1"/>
                </a:solidFill>
              </a:defRPr>
            </a:lvl1pPr>
          </a:lstStyle>
          <a:p>
            <a:r>
              <a:rPr lang="en-US" dirty="0" smtClean="0"/>
              <a:t>Section divider-teal</a:t>
            </a:r>
            <a:endParaRPr lang="en-US" dirty="0"/>
          </a:p>
        </p:txBody>
      </p:sp>
      <p:sp>
        <p:nvSpPr>
          <p:cNvPr id="12" name="Text Placeholder 2"/>
          <p:cNvSpPr>
            <a:spLocks noGrp="1"/>
          </p:cNvSpPr>
          <p:nvPr>
            <p:ph type="body" idx="1"/>
          </p:nvPr>
        </p:nvSpPr>
        <p:spPr>
          <a:xfrm>
            <a:off x="357841" y="3839436"/>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cxnSp>
        <p:nvCxnSpPr>
          <p:cNvPr id="13" name="Straight Connector 12"/>
          <p:cNvCxnSpPr/>
          <p:nvPr/>
        </p:nvCxnSpPr>
        <p:spPr>
          <a:xfrm>
            <a:off x="357841" y="3707348"/>
            <a:ext cx="8458200"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Vertical Title and Text">
    <p:spTree>
      <p:nvGrpSpPr>
        <p:cNvPr id="1" name=""/>
        <p:cNvGrpSpPr/>
        <p:nvPr/>
      </p:nvGrpSpPr>
      <p:grpSpPr>
        <a:xfrm>
          <a:off x="0" y="0"/>
          <a:ext cx="0" cy="0"/>
          <a:chOff x="0" y="0"/>
          <a:chExt cx="0" cy="0"/>
        </a:xfrm>
      </p:grpSpPr>
      <p:sp>
        <p:nvSpPr>
          <p:cNvPr id="7" name="Rectangle 6"/>
          <p:cNvSpPr/>
          <p:nvPr/>
        </p:nvSpPr>
        <p:spPr>
          <a:xfrm>
            <a:off x="0" y="0"/>
            <a:ext cx="9144000" cy="617751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357841" y="854611"/>
            <a:ext cx="7886700" cy="2852737"/>
          </a:xfrm>
        </p:spPr>
        <p:txBody>
          <a:bodyPr anchor="b"/>
          <a:lstStyle>
            <a:lvl1pPr>
              <a:defRPr sz="6000" baseline="0">
                <a:solidFill>
                  <a:schemeClr val="bg1"/>
                </a:solidFill>
              </a:defRPr>
            </a:lvl1pPr>
          </a:lstStyle>
          <a:p>
            <a:r>
              <a:rPr lang="en-US" dirty="0" smtClean="0"/>
              <a:t>Section divider-teal</a:t>
            </a:r>
            <a:endParaRPr lang="en-US" dirty="0"/>
          </a:p>
        </p:txBody>
      </p:sp>
      <p:sp>
        <p:nvSpPr>
          <p:cNvPr id="9" name="Text Placeholder 2"/>
          <p:cNvSpPr>
            <a:spLocks noGrp="1"/>
          </p:cNvSpPr>
          <p:nvPr>
            <p:ph type="body" idx="1"/>
          </p:nvPr>
        </p:nvSpPr>
        <p:spPr>
          <a:xfrm>
            <a:off x="357841" y="3839436"/>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cxnSp>
        <p:nvCxnSpPr>
          <p:cNvPr id="10" name="Straight Connector 9"/>
          <p:cNvCxnSpPr/>
          <p:nvPr/>
        </p:nvCxnSpPr>
        <p:spPr>
          <a:xfrm>
            <a:off x="357841" y="3707348"/>
            <a:ext cx="8458200"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22370014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359999" y="1800000"/>
            <a:ext cx="4104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4675773" y="1800000"/>
            <a:ext cx="4104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0413286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4" y="4482008"/>
            <a:ext cx="9143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5508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360000" y="6507006"/>
            <a:ext cx="44787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7121935" y="6476048"/>
            <a:ext cx="1646444"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359999" y="5440855"/>
            <a:ext cx="8408379"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6388728" y="485184"/>
            <a:ext cx="2379653"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7667455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360002" y="1800000"/>
            <a:ext cx="8424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smtClean="0">
                <a:solidFill>
                  <a:prstClr val="black"/>
                </a:solidFill>
              </a:rPr>
              <a:pPr/>
              <a:t>09/11/2017</a:t>
            </a:fld>
            <a:endParaRPr lang="en-GB">
              <a:solidFill>
                <a:prstClr val="black"/>
              </a:solidFill>
            </a:endParaRPr>
          </a:p>
        </p:txBody>
      </p:sp>
      <p:sp>
        <p:nvSpPr>
          <p:cNvPr id="5" name="Footer Placeholder 4"/>
          <p:cNvSpPr>
            <a:spLocks noGrp="1"/>
          </p:cNvSpPr>
          <p:nvPr>
            <p:ph type="ftr" sz="quarter" idx="15"/>
          </p:nvPr>
        </p:nvSpPr>
        <p:spPr bwMode="invGray"/>
        <p:txBody>
          <a:bodyPr/>
          <a:lstStyle/>
          <a:p>
            <a:r>
              <a:rPr lang="en-GB">
                <a:solidFill>
                  <a:prstClr val="black"/>
                </a:solidFill>
              </a:rPr>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359999" y="359999"/>
            <a:ext cx="612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2900935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359999" y="1800000"/>
            <a:ext cx="4104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4675773" y="1800000"/>
            <a:ext cx="4104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4443997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359999" y="2160000"/>
            <a:ext cx="4104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4675773" y="2160000"/>
            <a:ext cx="4104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359999" y="1800000"/>
            <a:ext cx="4104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4675774" y="1800000"/>
            <a:ext cx="4104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03199209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359999" y="2160000"/>
            <a:ext cx="4104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4675773" y="2160000"/>
            <a:ext cx="4104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359999" y="1800000"/>
            <a:ext cx="4104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4675774" y="1800000"/>
            <a:ext cx="4104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359999" y="4381200"/>
            <a:ext cx="4104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4675773" y="4381200"/>
            <a:ext cx="4104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359999" y="4039524"/>
            <a:ext cx="4104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4675774" y="4039524"/>
            <a:ext cx="4104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575982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359999" y="2160000"/>
            <a:ext cx="2664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359999" y="1800000"/>
            <a:ext cx="2664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3237886" y="2160000"/>
            <a:ext cx="2664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3237886" y="1800000"/>
            <a:ext cx="2664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6115773" y="2160000"/>
            <a:ext cx="2664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6115773" y="1800000"/>
            <a:ext cx="2664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0309475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4675773" y="1800000"/>
            <a:ext cx="4104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359999" y="1800000"/>
            <a:ext cx="4104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7865925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4675773" y="1800000"/>
            <a:ext cx="4104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359999" y="1800000"/>
            <a:ext cx="4104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smtClean="0">
                <a:solidFill>
                  <a:prstClr val="black"/>
                </a:solidFill>
              </a:rPr>
              <a:pPr/>
              <a:t>09/11/2017</a:t>
            </a:fld>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14533392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359999" y="1800000"/>
            <a:ext cx="8419773"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smtClean="0">
                <a:solidFill>
                  <a:prstClr val="black"/>
                </a:solidFill>
              </a:rPr>
              <a:pPr/>
              <a:t>09/11/2017</a:t>
            </a:fld>
            <a:endParaRPr lang="en-GB">
              <a:solidFill>
                <a:prstClr val="black"/>
              </a:solidFill>
            </a:endParaRPr>
          </a:p>
        </p:txBody>
      </p:sp>
      <p:sp>
        <p:nvSpPr>
          <p:cNvPr id="4" name="Footer Placeholder 3"/>
          <p:cNvSpPr>
            <a:spLocks noGrp="1"/>
          </p:cNvSpPr>
          <p:nvPr>
            <p:ph type="ftr" sz="quarter" idx="19"/>
          </p:nvPr>
        </p:nvSpPr>
        <p:spPr bwMode="invGray"/>
        <p:txBody>
          <a:bodyPr/>
          <a:lstStyle/>
          <a:p>
            <a:r>
              <a:rPr lang="en-GB">
                <a:solidFill>
                  <a:prstClr val="black"/>
                </a:solidFill>
              </a:rPr>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60690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42913" y="1381125"/>
            <a:ext cx="4068762" cy="4611688"/>
          </a:xfrm>
        </p:spPr>
        <p:txBody>
          <a:bodyPr/>
          <a:lstStyle>
            <a:lvl1pPr>
              <a:defRPr sz="2800"/>
            </a:lvl1pPr>
            <a:lvl2pPr>
              <a:defRPr sz="2400"/>
            </a:lvl2pPr>
            <a:lvl3pPr>
              <a:defRPr sz="2000"/>
            </a:lvl3pPr>
            <a:lvl4pPr>
              <a:defRPr sz="1800"/>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4076" y="1381125"/>
            <a:ext cx="4070350" cy="4611688"/>
          </a:xfrm>
        </p:spPr>
        <p:txBody>
          <a:bodyPr/>
          <a:lstStyle>
            <a:lvl1pPr>
              <a:defRPr sz="2800"/>
            </a:lvl1pPr>
            <a:lvl2pPr>
              <a:defRPr sz="2400"/>
            </a:lvl2pPr>
            <a:lvl3pPr>
              <a:defRPr sz="2000"/>
            </a:lvl3pPr>
            <a:lvl4pPr>
              <a:defRPr sz="1800"/>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46375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solidFill>
                  <a:prstClr val="black"/>
                </a:solidFill>
              </a:rPr>
              <a:pPr/>
              <a:t>09/11/2017</a:t>
            </a:fld>
            <a:endParaRPr lang="en-GB">
              <a:solidFill>
                <a:prstClr val="black"/>
              </a:solidFill>
            </a:endParaRPr>
          </a:p>
        </p:txBody>
      </p:sp>
      <p:sp>
        <p:nvSpPr>
          <p:cNvPr id="19" name="Footer Placeholder 18"/>
          <p:cNvSpPr>
            <a:spLocks noGrp="1"/>
          </p:cNvSpPr>
          <p:nvPr>
            <p:ph type="ftr" sz="quarter" idx="15"/>
          </p:nvPr>
        </p:nvSpPr>
        <p:spPr bwMode="invGray">
          <a:noFill/>
        </p:spPr>
        <p:txBody>
          <a:bodyPr/>
          <a:lstStyle/>
          <a:p>
            <a:r>
              <a:rPr lang="en-GB">
                <a:solidFill>
                  <a:prstClr val="black"/>
                </a:solidFill>
              </a:rPr>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bwMode="invGray">
          <a:xfrm>
            <a:off x="360000" y="6293656"/>
            <a:ext cx="8419774"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359999" y="1800000"/>
            <a:ext cx="8419774"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7009811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9144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3209925"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solidFill>
                  <a:prstClr val="black"/>
                </a:solidFill>
              </a:rPr>
              <a:pPr/>
              <a:t>09/11/2017</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7303322" y="371958"/>
            <a:ext cx="14823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5261808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solidFill>
                  <a:prstClr val="black"/>
                </a:solidFill>
              </a:rPr>
              <a:pPr/>
              <a:t>09/11/2017</a:t>
            </a:fld>
            <a:endParaRPr lang="en-GB">
              <a:solidFill>
                <a:prstClr val="black"/>
              </a:solidFill>
            </a:endParaRPr>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solidFill>
                  <a:prstClr val="black"/>
                </a:solidFill>
              </a:rPr>
              <a:t>|     Title of the presentation</a:t>
            </a:r>
            <a:endParaRPr lang="en-GB" dirty="0">
              <a:solidFill>
                <a:prstClr val="black"/>
              </a:solidFill>
            </a:endParaRP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0" name="Title 9"/>
          <p:cNvSpPr>
            <a:spLocks noGrp="1"/>
          </p:cNvSpPr>
          <p:nvPr>
            <p:ph type="title"/>
          </p:nvPr>
        </p:nvSpPr>
        <p:spPr bwMode="gray">
          <a:xfrm>
            <a:off x="359999" y="359999"/>
            <a:ext cx="6120000" cy="720000"/>
          </a:xfrm>
        </p:spPr>
        <p:txBody>
          <a:bodyPr/>
          <a:lstStyle/>
          <a:p>
            <a:r>
              <a:rPr lang="en-GB" noProof="0"/>
              <a:t>Click to edit Master title style</a:t>
            </a:r>
          </a:p>
        </p:txBody>
      </p:sp>
      <p:sp>
        <p:nvSpPr>
          <p:cNvPr id="28" name="Rectangle 27"/>
          <p:cNvSpPr/>
          <p:nvPr userDrawn="1"/>
        </p:nvSpPr>
        <p:spPr bwMode="gray">
          <a:xfrm>
            <a:off x="360002" y="1800002"/>
            <a:ext cx="477588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4" name="Text Placeholder 3"/>
          <p:cNvSpPr>
            <a:spLocks noGrp="1"/>
          </p:cNvSpPr>
          <p:nvPr>
            <p:ph type="body" sz="quarter" idx="33" hasCustomPrompt="1"/>
          </p:nvPr>
        </p:nvSpPr>
        <p:spPr>
          <a:xfrm>
            <a:off x="359999" y="2143683"/>
            <a:ext cx="741363"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280578" y="2143683"/>
            <a:ext cx="385530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5574552" y="2143683"/>
            <a:ext cx="320522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359999" y="2877928"/>
            <a:ext cx="741363"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280578" y="2877928"/>
            <a:ext cx="385530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5574552" y="2877928"/>
            <a:ext cx="320522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359999" y="3612173"/>
            <a:ext cx="741363"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280578" y="3612173"/>
            <a:ext cx="385530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5574552" y="3612173"/>
            <a:ext cx="320522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359999" y="4346418"/>
            <a:ext cx="741363"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280578" y="4346418"/>
            <a:ext cx="385530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5574552" y="4346418"/>
            <a:ext cx="320522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359999" y="5080663"/>
            <a:ext cx="741363"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280578" y="5080663"/>
            <a:ext cx="385530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5574552" y="5080663"/>
            <a:ext cx="320522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359999" y="5814910"/>
            <a:ext cx="741363"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280578" y="5814910"/>
            <a:ext cx="385530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5574552" y="5814910"/>
            <a:ext cx="3205222"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9001801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solidFill>
                  <a:prstClr val="black"/>
                </a:solidFill>
              </a:rPr>
              <a:pPr/>
              <a:t>09/11/2017</a:t>
            </a:fld>
            <a:endParaRPr lang="en-GB">
              <a:solidFill>
                <a:prstClr val="black"/>
              </a:solidFill>
            </a:endParaRPr>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solidFill>
                  <a:prstClr val="black"/>
                </a:solidFill>
              </a:rPr>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invGray">
          <a:xfrm>
            <a:off x="360000" y="6293656"/>
            <a:ext cx="8419774"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360364" y="1188008"/>
            <a:ext cx="612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405941247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9144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360000" y="6507006"/>
            <a:ext cx="44787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7121935" y="6476048"/>
            <a:ext cx="1646444"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5508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4" y="4482000"/>
            <a:ext cx="9143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6388728" y="485184"/>
            <a:ext cx="2379653"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11043941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2C2CA1-81F9-4C9E-85B5-FB45A44F71F8}" type="datetimeFigureOut">
              <a:rPr lang="en-US" smtClean="0">
                <a:solidFill>
                  <a:prstClr val="black"/>
                </a:solidFill>
              </a:rPr>
              <a:pPr/>
              <a:t>11/9/2017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51870CB-8A96-42EB-82C7-80C87D065C6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078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647BE-8BE6-4B15-9064-F8E54CF54B90}" type="datetimeFigureOut">
              <a:rPr lang="en-US" smtClean="0">
                <a:solidFill>
                  <a:prstClr val="black"/>
                </a:solidFill>
              </a:rPr>
              <a:pPr/>
              <a:t>11/9/2017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2ED3E2B-7A78-4820-8A3A-3FF77FB740A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9957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5DD51-37BF-4A0E-BC85-430D2564DCF1}" type="datetimeFigureOut">
              <a:rPr lang="en-GB" smtClean="0">
                <a:solidFill>
                  <a:prstClr val="black"/>
                </a:solidFill>
              </a:rPr>
              <a:pPr/>
              <a:t>09/11/2017</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2561EA17-2A7C-4546-85F4-4F32FD97F340}"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31276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606" y="1146412"/>
            <a:ext cx="8563970" cy="4952456"/>
          </a:xfrm>
        </p:spPr>
        <p:txBody>
          <a:bodyPr>
            <a:normAutofit/>
          </a:bodyPr>
          <a:lstStyle>
            <a:lvl1pPr marL="171450" indent="-171450">
              <a:defRPr sz="2000">
                <a:solidFill>
                  <a:srgbClr val="1F497D"/>
                </a:solidFill>
                <a:latin typeface="Cambria" panose="02040503050406030204" pitchFamily="18" charset="0"/>
              </a:defRPr>
            </a:lvl1pPr>
            <a:lvl2pPr>
              <a:defRPr sz="2000">
                <a:solidFill>
                  <a:srgbClr val="1F497D"/>
                </a:solidFill>
                <a:latin typeface="Cambria" panose="02040503050406030204" pitchFamily="18" charset="0"/>
              </a:defRPr>
            </a:lvl2pPr>
            <a:lvl3pPr>
              <a:defRPr sz="2000">
                <a:solidFill>
                  <a:srgbClr val="1F497D"/>
                </a:solidFill>
                <a:latin typeface="Cambria" panose="02040503050406030204" pitchFamily="18" charset="0"/>
              </a:defRPr>
            </a:lvl3pPr>
            <a:lvl4pPr>
              <a:defRPr sz="2000">
                <a:solidFill>
                  <a:srgbClr val="1F497D"/>
                </a:solidFill>
                <a:latin typeface="Cambria" panose="02040503050406030204" pitchFamily="18" charset="0"/>
              </a:defRPr>
            </a:lvl4pPr>
            <a:lvl5pPr>
              <a:defRPr sz="2000">
                <a:solidFill>
                  <a:srgbClr val="1F497D"/>
                </a:solidFill>
                <a:latin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Rectangle 12"/>
          <p:cNvSpPr>
            <a:spLocks noChangeArrowheads="1"/>
          </p:cNvSpPr>
          <p:nvPr userDrawn="1"/>
        </p:nvSpPr>
        <p:spPr bwMode="auto">
          <a:xfrm>
            <a:off x="-17462" y="6412675"/>
            <a:ext cx="9161462" cy="457200"/>
          </a:xfrm>
          <a:prstGeom prst="rect">
            <a:avLst/>
          </a:prstGeom>
          <a:solidFill>
            <a:srgbClr val="1F497D"/>
          </a:solidFill>
          <a:ln>
            <a:solidFill>
              <a:srgbClr val="1F497D"/>
            </a:solidFill>
          </a:ln>
          <a:extLst/>
        </p:spPr>
        <p:txBody>
          <a:bodyPr wrap="none" lIns="80105" tIns="40053" rIns="80105" bIns="40053" anchor="ctr"/>
          <a:lstStyle>
            <a:lvl1pPr eaLnBrk="0" hangingPunct="0">
              <a:defRPr sz="1200">
                <a:solidFill>
                  <a:schemeClr val="tx1"/>
                </a:solidFill>
                <a:latin typeface="Garamond" pitchFamily="18" charset="0"/>
              </a:defRPr>
            </a:lvl1pPr>
            <a:lvl2pPr marL="742950" indent="-285750" eaLnBrk="0" hangingPunct="0">
              <a:defRPr sz="1200">
                <a:solidFill>
                  <a:schemeClr val="tx1"/>
                </a:solidFill>
                <a:latin typeface="Garamond" pitchFamily="18" charset="0"/>
              </a:defRPr>
            </a:lvl2pPr>
            <a:lvl3pPr marL="1143000" indent="-228600" eaLnBrk="0" hangingPunct="0">
              <a:defRPr sz="1200">
                <a:solidFill>
                  <a:schemeClr val="tx1"/>
                </a:solidFill>
                <a:latin typeface="Garamond" pitchFamily="18" charset="0"/>
              </a:defRPr>
            </a:lvl3pPr>
            <a:lvl4pPr marL="1600200" indent="-228600" eaLnBrk="0" hangingPunct="0">
              <a:defRPr sz="1200">
                <a:solidFill>
                  <a:schemeClr val="tx1"/>
                </a:solidFill>
                <a:latin typeface="Garamond" pitchFamily="18" charset="0"/>
              </a:defRPr>
            </a:lvl4pPr>
            <a:lvl5pPr marL="2057400" indent="-228600" eaLnBrk="0" hangingPunct="0">
              <a:defRPr sz="1200">
                <a:solidFill>
                  <a:schemeClr val="tx1"/>
                </a:solidFill>
                <a:latin typeface="Garamond" pitchFamily="18" charset="0"/>
              </a:defRPr>
            </a:lvl5pPr>
            <a:lvl6pPr marL="2514600" indent="-228600" eaLnBrk="0" fontAlgn="base" hangingPunct="0">
              <a:spcBef>
                <a:spcPct val="0"/>
              </a:spcBef>
              <a:spcAft>
                <a:spcPct val="0"/>
              </a:spcAft>
              <a:defRPr sz="1200">
                <a:solidFill>
                  <a:schemeClr val="tx1"/>
                </a:solidFill>
                <a:latin typeface="Garamond" pitchFamily="18" charset="0"/>
              </a:defRPr>
            </a:lvl6pPr>
            <a:lvl7pPr marL="2971800" indent="-228600" eaLnBrk="0" fontAlgn="base" hangingPunct="0">
              <a:spcBef>
                <a:spcPct val="0"/>
              </a:spcBef>
              <a:spcAft>
                <a:spcPct val="0"/>
              </a:spcAft>
              <a:defRPr sz="1200">
                <a:solidFill>
                  <a:schemeClr val="tx1"/>
                </a:solidFill>
                <a:latin typeface="Garamond" pitchFamily="18" charset="0"/>
              </a:defRPr>
            </a:lvl7pPr>
            <a:lvl8pPr marL="3429000" indent="-228600" eaLnBrk="0" fontAlgn="base" hangingPunct="0">
              <a:spcBef>
                <a:spcPct val="0"/>
              </a:spcBef>
              <a:spcAft>
                <a:spcPct val="0"/>
              </a:spcAft>
              <a:defRPr sz="1200">
                <a:solidFill>
                  <a:schemeClr val="tx1"/>
                </a:solidFill>
                <a:latin typeface="Garamond" pitchFamily="18" charset="0"/>
              </a:defRPr>
            </a:lvl8pPr>
            <a:lvl9pPr marL="3886200" indent="-228600" eaLnBrk="0" fontAlgn="base" hangingPunct="0">
              <a:spcBef>
                <a:spcPct val="0"/>
              </a:spcBef>
              <a:spcAft>
                <a:spcPct val="0"/>
              </a:spcAft>
              <a:defRPr sz="1200">
                <a:solidFill>
                  <a:schemeClr val="tx1"/>
                </a:solidFill>
                <a:latin typeface="Garamond" pitchFamily="18" charset="0"/>
              </a:defRPr>
            </a:lvl9pPr>
          </a:lstStyle>
          <a:p>
            <a:pPr defTabSz="457200" rtl="1" eaLnBrk="1" hangingPunct="1">
              <a:defRPr/>
            </a:pPr>
            <a:endParaRPr lang="en-US" altLang="en-US" sz="3400" b="1" smtClean="0">
              <a:solidFill>
                <a:srgbClr val="000066"/>
              </a:solidFill>
              <a:latin typeface="Arial" charset="0"/>
            </a:endParaRPr>
          </a:p>
        </p:txBody>
      </p:sp>
      <p:sp>
        <p:nvSpPr>
          <p:cNvPr id="10" name="Rectangle 14"/>
          <p:cNvSpPr>
            <a:spLocks noChangeArrowheads="1"/>
          </p:cNvSpPr>
          <p:nvPr userDrawn="1"/>
        </p:nvSpPr>
        <p:spPr bwMode="auto">
          <a:xfrm>
            <a:off x="51614" y="6475791"/>
            <a:ext cx="3556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12813" eaLnBrk="0" hangingPunct="0">
              <a:defRPr sz="1200">
                <a:solidFill>
                  <a:schemeClr val="tx1"/>
                </a:solidFill>
                <a:latin typeface="Garamond" pitchFamily="18" charset="0"/>
              </a:defRPr>
            </a:lvl1pPr>
            <a:lvl2pPr marL="742950" indent="-285750" defTabSz="912813" eaLnBrk="0" hangingPunct="0">
              <a:defRPr sz="1200">
                <a:solidFill>
                  <a:schemeClr val="tx1"/>
                </a:solidFill>
                <a:latin typeface="Garamond" pitchFamily="18" charset="0"/>
              </a:defRPr>
            </a:lvl2pPr>
            <a:lvl3pPr marL="1143000" indent="-228600" defTabSz="912813" eaLnBrk="0" hangingPunct="0">
              <a:defRPr sz="1200">
                <a:solidFill>
                  <a:schemeClr val="tx1"/>
                </a:solidFill>
                <a:latin typeface="Garamond" pitchFamily="18" charset="0"/>
              </a:defRPr>
            </a:lvl3pPr>
            <a:lvl4pPr marL="1600200" indent="-228600" defTabSz="912813" eaLnBrk="0" hangingPunct="0">
              <a:defRPr sz="1200">
                <a:solidFill>
                  <a:schemeClr val="tx1"/>
                </a:solidFill>
                <a:latin typeface="Garamond" pitchFamily="18" charset="0"/>
              </a:defRPr>
            </a:lvl4pPr>
            <a:lvl5pPr marL="2057400" indent="-228600" defTabSz="912813" eaLnBrk="0" hangingPunct="0">
              <a:defRPr sz="1200">
                <a:solidFill>
                  <a:schemeClr val="tx1"/>
                </a:solidFill>
                <a:latin typeface="Garamond" pitchFamily="18" charset="0"/>
              </a:defRPr>
            </a:lvl5pPr>
            <a:lvl6pPr marL="2514600" indent="-228600" defTabSz="912813" eaLnBrk="0" fontAlgn="base" hangingPunct="0">
              <a:spcBef>
                <a:spcPct val="0"/>
              </a:spcBef>
              <a:spcAft>
                <a:spcPct val="0"/>
              </a:spcAft>
              <a:defRPr sz="1200">
                <a:solidFill>
                  <a:schemeClr val="tx1"/>
                </a:solidFill>
                <a:latin typeface="Garamond" pitchFamily="18" charset="0"/>
              </a:defRPr>
            </a:lvl6pPr>
            <a:lvl7pPr marL="2971800" indent="-228600" defTabSz="912813" eaLnBrk="0" fontAlgn="base" hangingPunct="0">
              <a:spcBef>
                <a:spcPct val="0"/>
              </a:spcBef>
              <a:spcAft>
                <a:spcPct val="0"/>
              </a:spcAft>
              <a:defRPr sz="1200">
                <a:solidFill>
                  <a:schemeClr val="tx1"/>
                </a:solidFill>
                <a:latin typeface="Garamond" pitchFamily="18" charset="0"/>
              </a:defRPr>
            </a:lvl7pPr>
            <a:lvl8pPr marL="3429000" indent="-228600" defTabSz="912813" eaLnBrk="0" fontAlgn="base" hangingPunct="0">
              <a:spcBef>
                <a:spcPct val="0"/>
              </a:spcBef>
              <a:spcAft>
                <a:spcPct val="0"/>
              </a:spcAft>
              <a:defRPr sz="1200">
                <a:solidFill>
                  <a:schemeClr val="tx1"/>
                </a:solidFill>
                <a:latin typeface="Garamond" pitchFamily="18" charset="0"/>
              </a:defRPr>
            </a:lvl8pPr>
            <a:lvl9pPr marL="3886200" indent="-228600" defTabSz="912813" eaLnBrk="0" fontAlgn="base" hangingPunct="0">
              <a:spcBef>
                <a:spcPct val="0"/>
              </a:spcBef>
              <a:spcAft>
                <a:spcPct val="0"/>
              </a:spcAft>
              <a:defRPr sz="1200">
                <a:solidFill>
                  <a:schemeClr val="tx1"/>
                </a:solidFill>
                <a:latin typeface="Garamond" pitchFamily="18" charset="0"/>
              </a:defRPr>
            </a:lvl9pPr>
          </a:lstStyle>
          <a:p>
            <a:pPr algn="ctr" eaLnBrk="1" hangingPunct="1">
              <a:defRPr/>
            </a:pPr>
            <a:fld id="{3B9FC360-7585-4BB0-A8F0-9EBDD6A10BD7}" type="slidenum">
              <a:rPr lang="en-US" altLang="en-US" b="1" smtClean="0">
                <a:solidFill>
                  <a:prstClr val="white"/>
                </a:solidFill>
                <a:latin typeface="Arial Narrow" pitchFamily="34" charset="0"/>
              </a:rPr>
              <a:pPr algn="ctr" eaLnBrk="1" hangingPunct="1">
                <a:defRPr/>
              </a:pPr>
              <a:t>‹#›</a:t>
            </a:fld>
            <a:r>
              <a:rPr lang="en-US" altLang="en-US" b="1" dirty="0" smtClean="0">
                <a:solidFill>
                  <a:prstClr val="white"/>
                </a:solidFill>
                <a:latin typeface="Arial Narrow" pitchFamily="34" charset="0"/>
              </a:rPr>
              <a:t> </a:t>
            </a:r>
            <a:r>
              <a:rPr lang="en-US" altLang="en-US" b="1" baseline="14000" dirty="0" smtClean="0">
                <a:solidFill>
                  <a:prstClr val="white"/>
                </a:solidFill>
                <a:latin typeface="Arial Narrow" pitchFamily="34" charset="0"/>
              </a:rPr>
              <a:t>|</a:t>
            </a:r>
          </a:p>
        </p:txBody>
      </p:sp>
      <p:pic>
        <p:nvPicPr>
          <p:cNvPr id="11" name="Picture 9" descr="WHO-WPRO 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7276" y="6472052"/>
            <a:ext cx="760102" cy="34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129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Title Text</a:t>
            </a:r>
          </a:p>
        </p:txBody>
      </p:sp>
      <p:sp>
        <p:nvSpPr>
          <p:cNvPr id="331" name="Shape 331"/>
          <p:cNvSpPr>
            <a:spLocks noGrp="1"/>
          </p:cNvSpPr>
          <p:nvPr>
            <p:ph type="body" sz="half" idx="1"/>
          </p:nvPr>
        </p:nvSpPr>
        <p:spPr>
          <a:xfrm>
            <a:off x="457200" y="1600204"/>
            <a:ext cx="4038600" cy="4525963"/>
          </a:xfrm>
          <a:prstGeom prst="rect">
            <a:avLst/>
          </a:prstGeom>
        </p:spPr>
        <p:txBody>
          <a:bodyPr/>
          <a:lstStyle>
            <a:lvl1pPr>
              <a:spcBef>
                <a:spcPts val="600"/>
              </a:spcBef>
              <a:defRPr sz="2800"/>
            </a:lvl1pPr>
            <a:lvl2pPr marL="790157" indent="-333200">
              <a:spcBef>
                <a:spcPts val="600"/>
              </a:spcBef>
              <a:defRPr sz="2800"/>
            </a:lvl2pPr>
            <a:lvl3pPr marL="1233786" indent="-319870">
              <a:spcBef>
                <a:spcPts val="600"/>
              </a:spcBef>
              <a:defRPr sz="2800"/>
            </a:lvl3pPr>
            <a:lvl4pPr marL="1726285" indent="-355411">
              <a:spcBef>
                <a:spcPts val="600"/>
              </a:spcBef>
              <a:defRPr sz="2800"/>
            </a:lvl4pPr>
            <a:lvl5pPr marL="2183243" indent="-35541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2" name="Shape 332"/>
          <p:cNvSpPr>
            <a:spLocks noGrp="1"/>
          </p:cNvSpPr>
          <p:nvPr>
            <p:ph type="sldNum" sz="quarter" idx="2"/>
          </p:nvPr>
        </p:nvSpPr>
        <p:spPr>
          <a:prstGeom prst="rect">
            <a:avLst/>
          </a:prstGeom>
        </p:spPr>
        <p:txBody>
          <a:bodyPr/>
          <a:lstStyle/>
          <a:p>
            <a:fld id="{86CB4B4D-7CA3-9044-876B-883B54F8677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09485281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840283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Content Horizontal Ev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2545" y="813246"/>
            <a:ext cx="8522849" cy="2407542"/>
          </a:xfrm>
        </p:spPr>
        <p:txBody>
          <a:bodyPr/>
          <a:lstStyle>
            <a:lvl1pPr>
              <a:defRPr sz="29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1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17524" y="3309359"/>
            <a:ext cx="8547867" cy="2304722"/>
          </a:xfrm>
        </p:spPr>
        <p:txBody>
          <a:bodyPr/>
          <a:lstStyle>
            <a:lvl1pPr>
              <a:defRPr sz="29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1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418482" y="5703401"/>
            <a:ext cx="8291501" cy="29953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118413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303627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403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2893879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061522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0.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123825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442913" y="1381125"/>
            <a:ext cx="8291512"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52" name="Line 4"/>
          <p:cNvSpPr>
            <a:spLocks noChangeShapeType="1"/>
          </p:cNvSpPr>
          <p:nvPr/>
        </p:nvSpPr>
        <p:spPr bwMode="auto">
          <a:xfrm>
            <a:off x="0" y="1246188"/>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txBody>
          <a:bodyPr/>
          <a:lstStyle/>
          <a:p>
            <a:pPr algn="r" rtl="1" fontAlgn="base">
              <a:spcBef>
                <a:spcPct val="0"/>
              </a:spcBef>
              <a:spcAft>
                <a:spcPct val="0"/>
              </a:spcAft>
              <a:defRPr/>
            </a:pPr>
            <a:endParaRPr lang="en-US" sz="3900" b="1" dirty="0">
              <a:solidFill>
                <a:srgbClr val="000066"/>
              </a:solidFill>
              <a:latin typeface="Calibri" panose="020F0502020204030204" pitchFamily="34" charset="0"/>
              <a:ea typeface="ＭＳ Ｐゴシック" charset="0"/>
            </a:endParaRPr>
          </a:p>
        </p:txBody>
      </p:sp>
      <p:sp>
        <p:nvSpPr>
          <p:cNvPr id="2053" name="Rectangle 5"/>
          <p:cNvSpPr>
            <a:spLocks noChangeArrowheads="1"/>
          </p:cNvSpPr>
          <p:nvPr/>
        </p:nvSpPr>
        <p:spPr bwMode="auto">
          <a:xfrm>
            <a:off x="1588" y="6015038"/>
            <a:ext cx="9144000" cy="84296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fontAlgn="base">
              <a:spcBef>
                <a:spcPct val="0"/>
              </a:spcBef>
              <a:spcAft>
                <a:spcPct val="0"/>
              </a:spcAft>
              <a:defRPr/>
            </a:pPr>
            <a:endParaRPr lang="en-US" sz="3900" b="1" dirty="0">
              <a:solidFill>
                <a:srgbClr val="000066"/>
              </a:solidFill>
              <a:latin typeface="Calibri" panose="020F0502020204030204" pitchFamily="34" charset="0"/>
              <a:ea typeface="ＭＳ Ｐゴシック" pitchFamily="34" charset="-128"/>
            </a:endParaRPr>
          </a:p>
        </p:txBody>
      </p:sp>
      <p:sp>
        <p:nvSpPr>
          <p:cNvPr id="2055" name="Rectangle 7"/>
          <p:cNvSpPr>
            <a:spLocks noChangeArrowheads="1"/>
          </p:cNvSpPr>
          <p:nvPr/>
        </p:nvSpPr>
        <p:spPr bwMode="auto">
          <a:xfrm>
            <a:off x="360363" y="6399215"/>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eaLnBrk="0" hangingPunct="0">
              <a:defRPr sz="3900" b="1">
                <a:solidFill>
                  <a:srgbClr val="000066"/>
                </a:solidFill>
                <a:latin typeface="Arial" charset="0"/>
                <a:ea typeface="ＭＳ Ｐゴシック" pitchFamily="34" charset="-128"/>
              </a:defRPr>
            </a:lvl1pPr>
            <a:lvl2pPr marL="742950" indent="-285750" eaLnBrk="0" hangingPunct="0">
              <a:defRPr sz="3900" b="1">
                <a:solidFill>
                  <a:srgbClr val="000066"/>
                </a:solidFill>
                <a:latin typeface="Arial" charset="0"/>
                <a:ea typeface="ＭＳ Ｐゴシック" pitchFamily="34" charset="-128"/>
              </a:defRPr>
            </a:lvl2pPr>
            <a:lvl3pPr marL="1143000" indent="-228600" eaLnBrk="0" hangingPunct="0">
              <a:defRPr sz="3900" b="1">
                <a:solidFill>
                  <a:srgbClr val="000066"/>
                </a:solidFill>
                <a:latin typeface="Arial" charset="0"/>
                <a:ea typeface="ＭＳ Ｐゴシック" pitchFamily="34" charset="-128"/>
              </a:defRPr>
            </a:lvl3pPr>
            <a:lvl4pPr marL="1600200" indent="-228600" eaLnBrk="0" hangingPunct="0">
              <a:defRPr sz="3900" b="1">
                <a:solidFill>
                  <a:srgbClr val="000066"/>
                </a:solidFill>
                <a:latin typeface="Arial" charset="0"/>
                <a:ea typeface="ＭＳ Ｐゴシック" pitchFamily="34" charset="-128"/>
              </a:defRPr>
            </a:lvl4pPr>
            <a:lvl5pPr marL="2057400" indent="-228600" eaLnBrk="0" hangingPunct="0">
              <a:defRPr sz="3900" b="1">
                <a:solidFill>
                  <a:srgbClr val="000066"/>
                </a:solidFill>
                <a:latin typeface="Arial" charset="0"/>
                <a:ea typeface="ＭＳ Ｐゴシック" pitchFamily="34" charset="-128"/>
              </a:defRPr>
            </a:lvl5pPr>
            <a:lvl6pPr marL="2514600" indent="-228600" algn="r" rtl="1" eaLnBrk="0" fontAlgn="base" hangingPunct="0">
              <a:spcBef>
                <a:spcPct val="0"/>
              </a:spcBef>
              <a:spcAft>
                <a:spcPct val="0"/>
              </a:spcAft>
              <a:defRPr sz="3900" b="1">
                <a:solidFill>
                  <a:srgbClr val="000066"/>
                </a:solidFill>
                <a:latin typeface="Arial" charset="0"/>
                <a:ea typeface="ＭＳ Ｐゴシック" pitchFamily="34" charset="-128"/>
              </a:defRPr>
            </a:lvl6pPr>
            <a:lvl7pPr marL="2971800" indent="-228600" algn="r" rtl="1" eaLnBrk="0" fontAlgn="base" hangingPunct="0">
              <a:spcBef>
                <a:spcPct val="0"/>
              </a:spcBef>
              <a:spcAft>
                <a:spcPct val="0"/>
              </a:spcAft>
              <a:defRPr sz="3900" b="1">
                <a:solidFill>
                  <a:srgbClr val="000066"/>
                </a:solidFill>
                <a:latin typeface="Arial" charset="0"/>
                <a:ea typeface="ＭＳ Ｐゴシック" pitchFamily="34" charset="-128"/>
              </a:defRPr>
            </a:lvl7pPr>
            <a:lvl8pPr marL="3429000" indent="-228600" algn="r" rtl="1" eaLnBrk="0" fontAlgn="base" hangingPunct="0">
              <a:spcBef>
                <a:spcPct val="0"/>
              </a:spcBef>
              <a:spcAft>
                <a:spcPct val="0"/>
              </a:spcAft>
              <a:defRPr sz="3900" b="1">
                <a:solidFill>
                  <a:srgbClr val="000066"/>
                </a:solidFill>
                <a:latin typeface="Arial" charset="0"/>
                <a:ea typeface="ＭＳ Ｐゴシック" pitchFamily="34" charset="-128"/>
              </a:defRPr>
            </a:lvl8pPr>
            <a:lvl9pPr marL="3886200" indent="-228600" algn="r" rtl="1" eaLnBrk="0" fontAlgn="base" hangingPunct="0">
              <a:spcBef>
                <a:spcPct val="0"/>
              </a:spcBef>
              <a:spcAft>
                <a:spcPct val="0"/>
              </a:spcAft>
              <a:defRPr sz="3900" b="1">
                <a:solidFill>
                  <a:srgbClr val="000066"/>
                </a:solidFill>
                <a:latin typeface="Arial" charset="0"/>
                <a:ea typeface="ＭＳ Ｐゴシック" pitchFamily="34" charset="-128"/>
              </a:defRPr>
            </a:lvl9pPr>
          </a:lstStyle>
          <a:p>
            <a:pPr algn="r" eaLnBrk="1" fontAlgn="base" hangingPunct="1">
              <a:spcBef>
                <a:spcPct val="0"/>
              </a:spcBef>
              <a:spcAft>
                <a:spcPct val="0"/>
              </a:spcAft>
              <a:defRPr/>
            </a:pPr>
            <a:fld id="{DF81EFC1-192A-4582-8BAA-6897E15DA2B0}" type="slidenum">
              <a:rPr lang="x-none" altLang="en-US" sz="1500" smtClean="0">
                <a:solidFill>
                  <a:srgbClr val="72BBE8"/>
                </a:solidFill>
                <a:latin typeface="Arial Narrow" pitchFamily="34" charset="0"/>
              </a:rPr>
              <a:pPr algn="r" eaLnBrk="1" fontAlgn="base" hangingPunct="1">
                <a:spcBef>
                  <a:spcPct val="0"/>
                </a:spcBef>
                <a:spcAft>
                  <a:spcPct val="0"/>
                </a:spcAft>
                <a:defRPr/>
              </a:pPr>
              <a:t>‹#›</a:t>
            </a:fld>
            <a:r>
              <a:rPr lang="en-US" altLang="en-US" sz="1500" dirty="0" smtClean="0">
                <a:solidFill>
                  <a:srgbClr val="72BBE8"/>
                </a:solidFill>
                <a:latin typeface="Arial Narrow" pitchFamily="34" charset="0"/>
              </a:rPr>
              <a:t> </a:t>
            </a:r>
            <a:r>
              <a:rPr lang="en-US" altLang="en-US" sz="2100" baseline="14000" dirty="0" smtClean="0">
                <a:solidFill>
                  <a:srgbClr val="FFFFFF"/>
                </a:solidFill>
                <a:latin typeface="Arial Narrow" pitchFamily="34" charset="0"/>
              </a:rPr>
              <a:t>|</a:t>
            </a:r>
          </a:p>
        </p:txBody>
      </p:sp>
      <p:pic>
        <p:nvPicPr>
          <p:cNvPr id="3079" name="Picture 8"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0963" y="6040438"/>
            <a:ext cx="22082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483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ctr" rtl="0" eaLnBrk="0" fontAlgn="base" hangingPunct="0">
        <a:spcBef>
          <a:spcPct val="0"/>
        </a:spcBef>
        <a:spcAft>
          <a:spcPct val="0"/>
        </a:spcAft>
        <a:defRPr sz="3500" b="1">
          <a:solidFill>
            <a:schemeClr val="hlink"/>
          </a:solidFill>
          <a:latin typeface="Calibri" panose="020F0502020204030204" pitchFamily="34" charset="0"/>
          <a:ea typeface="MS PGothic" pitchFamily="34" charset="-128"/>
          <a:cs typeface="+mj-cs"/>
        </a:defRPr>
      </a:lvl1pPr>
      <a:lvl2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2pPr>
      <a:lvl3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3pPr>
      <a:lvl4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4pPr>
      <a:lvl5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5pPr>
      <a:lvl6pPr marL="457200" algn="ctr" rtl="0" fontAlgn="base">
        <a:spcBef>
          <a:spcPct val="0"/>
        </a:spcBef>
        <a:spcAft>
          <a:spcPct val="0"/>
        </a:spcAft>
        <a:defRPr sz="3500" b="1">
          <a:solidFill>
            <a:schemeClr val="hlink"/>
          </a:solidFill>
          <a:latin typeface="Arial" charset="0"/>
          <a:cs typeface="Arial" charset="0"/>
        </a:defRPr>
      </a:lvl6pPr>
      <a:lvl7pPr marL="914400" algn="ctr" rtl="0" fontAlgn="base">
        <a:spcBef>
          <a:spcPct val="0"/>
        </a:spcBef>
        <a:spcAft>
          <a:spcPct val="0"/>
        </a:spcAft>
        <a:defRPr sz="3500" b="1">
          <a:solidFill>
            <a:schemeClr val="hlink"/>
          </a:solidFill>
          <a:latin typeface="Arial" charset="0"/>
          <a:cs typeface="Arial" charset="0"/>
        </a:defRPr>
      </a:lvl7pPr>
      <a:lvl8pPr marL="1371600" algn="ctr" rtl="0" fontAlgn="base">
        <a:spcBef>
          <a:spcPct val="0"/>
        </a:spcBef>
        <a:spcAft>
          <a:spcPct val="0"/>
        </a:spcAft>
        <a:defRPr sz="3500" b="1">
          <a:solidFill>
            <a:schemeClr val="hlink"/>
          </a:solidFill>
          <a:latin typeface="Arial" charset="0"/>
          <a:cs typeface="Arial" charset="0"/>
        </a:defRPr>
      </a:lvl8pPr>
      <a:lvl9pPr marL="1828800" algn="ctr" rtl="0" fontAlgn="base">
        <a:spcBef>
          <a:spcPct val="0"/>
        </a:spcBef>
        <a:spcAft>
          <a:spcPct val="0"/>
        </a:spcAft>
        <a:defRPr sz="3500" b="1">
          <a:solidFill>
            <a:schemeClr val="hlink"/>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Calibri" panose="020F0502020204030204" pitchFamily="34" charset="0"/>
          <a:ea typeface="MS PGothic" pitchFamily="34" charset="-128"/>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Calibri" panose="020F0502020204030204" pitchFamily="34" charset="0"/>
          <a:ea typeface="Calibri" panose="020F0502020204030204" pitchFamily="34" charset="0"/>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ea typeface="Calibri" panose="020F0502020204030204"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ea typeface="Calibri" panose="020F0502020204030204"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ea typeface="Arial" charset="0"/>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41" y="365126"/>
            <a:ext cx="8458200" cy="80152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841" y="1421588"/>
            <a:ext cx="84582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179068" y="6356351"/>
            <a:ext cx="934336" cy="365125"/>
          </a:xfrm>
          <a:prstGeom prst="rect">
            <a:avLst/>
          </a:prstGeom>
        </p:spPr>
        <p:txBody>
          <a:bodyPr vert="horz" lIns="91440" tIns="45720" rIns="91440" bIns="45720" rtlCol="0" anchor="ctr"/>
          <a:lstStyle>
            <a:lvl1pPr algn="l">
              <a:defRPr sz="1200">
                <a:solidFill>
                  <a:schemeClr val="accent3"/>
                </a:solidFill>
              </a:defRPr>
            </a:lvl1pPr>
          </a:lstStyle>
          <a:p>
            <a:fld id="{8B724A4D-F740-6043-BCDD-F7B87B6423F2}" type="datetime1">
              <a:rPr lang="en-US" smtClean="0"/>
              <a:t>11/9/2017</a:t>
            </a:fld>
            <a:endParaRPr lang="en-US" dirty="0"/>
          </a:p>
        </p:txBody>
      </p:sp>
      <p:sp>
        <p:nvSpPr>
          <p:cNvPr id="5" name="Footer Placeholder 4"/>
          <p:cNvSpPr>
            <a:spLocks noGrp="1"/>
          </p:cNvSpPr>
          <p:nvPr>
            <p:ph type="ftr" sz="quarter" idx="3"/>
          </p:nvPr>
        </p:nvSpPr>
        <p:spPr>
          <a:xfrm>
            <a:off x="3197136" y="6356351"/>
            <a:ext cx="3086100" cy="365125"/>
          </a:xfrm>
          <a:prstGeom prst="rect">
            <a:avLst/>
          </a:prstGeom>
        </p:spPr>
        <p:txBody>
          <a:bodyPr vert="horz" lIns="91440" tIns="45720" rIns="91440" bIns="45720" rtlCol="0" anchor="ctr"/>
          <a:lstStyle>
            <a:lvl1pPr algn="ctr">
              <a:defRPr sz="1200">
                <a:solidFill>
                  <a:schemeClr val="accent3"/>
                </a:solidFill>
              </a:defRPr>
            </a:lvl1pPr>
          </a:lstStyle>
          <a:p>
            <a:r>
              <a:rPr lang="en-US" dirty="0" smtClean="0"/>
              <a:t>Reducing Missed Opportunities for Vaccination</a:t>
            </a:r>
            <a:endParaRPr lang="en-US" dirty="0"/>
          </a:p>
        </p:txBody>
      </p:sp>
      <p:sp>
        <p:nvSpPr>
          <p:cNvPr id="6" name="Slide Number Placeholder 5"/>
          <p:cNvSpPr>
            <a:spLocks noGrp="1"/>
          </p:cNvSpPr>
          <p:nvPr>
            <p:ph type="sldNum" sz="quarter" idx="4"/>
          </p:nvPr>
        </p:nvSpPr>
        <p:spPr>
          <a:xfrm>
            <a:off x="6366968" y="6356351"/>
            <a:ext cx="668522" cy="365125"/>
          </a:xfrm>
          <a:prstGeom prst="rect">
            <a:avLst/>
          </a:prstGeom>
        </p:spPr>
        <p:txBody>
          <a:bodyPr vert="horz" lIns="91440" tIns="45720" rIns="91440" bIns="45720" rtlCol="0" anchor="ctr"/>
          <a:lstStyle>
            <a:lvl1pPr algn="r">
              <a:defRPr sz="1200">
                <a:solidFill>
                  <a:schemeClr val="accent3"/>
                </a:solidFill>
              </a:defRPr>
            </a:lvl1pPr>
          </a:lstStyle>
          <a:p>
            <a:fld id="{01F957AE-D6ED-D64E-A147-C51186BFC924}" type="slidenum">
              <a:rPr lang="en-US" smtClean="0"/>
              <a:pPr/>
              <a:t>‹#›</a:t>
            </a:fld>
            <a:endParaRPr lang="en-US" dirty="0"/>
          </a:p>
        </p:txBody>
      </p:sp>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9740" y="6322535"/>
            <a:ext cx="1167726" cy="357408"/>
          </a:xfrm>
          <a:prstGeom prst="rect">
            <a:avLst/>
          </a:prstGeom>
        </p:spPr>
      </p:pic>
      <p:sp>
        <p:nvSpPr>
          <p:cNvPr id="10" name="Rectangle 9"/>
          <p:cNvSpPr/>
          <p:nvPr/>
        </p:nvSpPr>
        <p:spPr>
          <a:xfrm>
            <a:off x="7657092" y="6188149"/>
            <a:ext cx="1158949" cy="669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36198" y="6038268"/>
            <a:ext cx="1200736" cy="925941"/>
          </a:xfrm>
          <a:prstGeom prst="rect">
            <a:avLst/>
          </a:prstGeom>
        </p:spPr>
      </p:pic>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25"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SzPct val="40000"/>
        <a:buFont typeface="LucidaGrande"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LucidaGrande"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LucidaGrande"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359999" y="359999"/>
            <a:ext cx="612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360002" y="1800000"/>
            <a:ext cx="8424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360002" y="6580588"/>
            <a:ext cx="5925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fld id="{CB2A9C5F-569E-41BE-B5E5-7CBFE1B687B2}" type="datetime1">
              <a:rPr lang="en-GB" smtClean="0">
                <a:solidFill>
                  <a:prstClr val="black"/>
                </a:solidFill>
              </a:rPr>
              <a:pPr defTabSz="457200"/>
              <a:t>09/11/2017</a:t>
            </a:fld>
            <a:endParaRPr lang="en-GB">
              <a:solidFill>
                <a:prstClr val="black"/>
              </a:solidFill>
            </a:endParaRPr>
          </a:p>
        </p:txBody>
      </p:sp>
      <p:sp>
        <p:nvSpPr>
          <p:cNvPr id="5" name="Footer Placeholder 4"/>
          <p:cNvSpPr>
            <a:spLocks noGrp="1"/>
          </p:cNvSpPr>
          <p:nvPr>
            <p:ph type="ftr" sz="quarter" idx="3"/>
          </p:nvPr>
        </p:nvSpPr>
        <p:spPr bwMode="invGray">
          <a:xfrm>
            <a:off x="1044744" y="6580588"/>
            <a:ext cx="1698456"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r>
              <a:rPr lang="en-GB">
                <a:solidFill>
                  <a:prstClr val="black"/>
                </a:solidFill>
              </a:rPr>
              <a:t>|     Title of the presentation</a:t>
            </a:r>
          </a:p>
        </p:txBody>
      </p:sp>
      <p:sp>
        <p:nvSpPr>
          <p:cNvPr id="6" name="Slide Number Placeholder 5"/>
          <p:cNvSpPr>
            <a:spLocks noGrp="1"/>
          </p:cNvSpPr>
          <p:nvPr>
            <p:ph type="sldNum" sz="quarter" idx="4"/>
          </p:nvPr>
        </p:nvSpPr>
        <p:spPr bwMode="invGray">
          <a:xfrm>
            <a:off x="8562325" y="6580588"/>
            <a:ext cx="217448"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pPr defTabSz="457200"/>
            <a:fld id="{A74CE0EA-F3B5-4684-BA10-C594598FDB9C}" type="slidenum">
              <a:rPr lang="en-GB" smtClean="0">
                <a:solidFill>
                  <a:prstClr val="black"/>
                </a:solidFill>
              </a:rPr>
              <a:pPr defTabSz="457200"/>
              <a:t>‹#›</a:t>
            </a:fld>
            <a:endParaRPr lang="en-GB">
              <a:solidFill>
                <a:prstClr val="black"/>
              </a:solidFill>
            </a:endParaRPr>
          </a:p>
        </p:txBody>
      </p:sp>
      <p:sp>
        <p:nvSpPr>
          <p:cNvPr id="9" name="Rectangle 8"/>
          <p:cNvSpPr/>
          <p:nvPr userDrawn="1"/>
        </p:nvSpPr>
        <p:spPr bwMode="invGray">
          <a:xfrm>
            <a:off x="7301701" y="2128187"/>
            <a:ext cx="1482300" cy="694800"/>
          </a:xfrm>
          <a:prstGeom prst="rect">
            <a:avLst/>
          </a:prstGeom>
          <a:blipFill dpi="0" rotWithShape="1">
            <a:blip r:embed="rId2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2" name="Rectangle 11"/>
          <p:cNvSpPr/>
          <p:nvPr userDrawn="1"/>
        </p:nvSpPr>
        <p:spPr bwMode="gray">
          <a:xfrm>
            <a:off x="7301701" y="379578"/>
            <a:ext cx="1482300" cy="694800"/>
          </a:xfrm>
          <a:prstGeom prst="rect">
            <a:avLst/>
          </a:prstGeom>
          <a:blipFill dpi="0" rotWithShape="1">
            <a:blip r:embed="rId2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361744277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2" r:id="rId18"/>
    <p:sldLayoutId id="2147483723" r:id="rId19"/>
    <p:sldLayoutId id="2147483724" r:id="rId2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533400" y="3505200"/>
            <a:ext cx="8382000" cy="2438400"/>
          </a:xfrm>
          <a:prstGeom prst="rect">
            <a:avLst/>
          </a:prstGeom>
          <a:noFill/>
          <a:ln>
            <a:noFill/>
          </a:ln>
          <a:effectLst>
            <a:outerShdw blurRad="63500" dist="17961" dir="2700000" algn="ctr" rotWithShape="0">
              <a:srgbClr val="96CCEE">
                <a:alpha val="74998"/>
              </a:srgbClr>
            </a:outerShdw>
          </a:effectLs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500" b="1">
                <a:solidFill>
                  <a:schemeClr val="hlink"/>
                </a:solidFill>
                <a:latin typeface="Century Gothic" panose="020B0502020202020204" pitchFamily="34" charset="0"/>
                <a:ea typeface="MS PGothic" pitchFamily="34" charset="-128"/>
                <a:cs typeface="+mj-cs"/>
              </a:defRPr>
            </a:lvl1pPr>
            <a:lvl2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2pPr>
            <a:lvl3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3pPr>
            <a:lvl4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4pPr>
            <a:lvl5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5pPr>
            <a:lvl6pPr marL="457200" algn="ctr" rtl="0" fontAlgn="base">
              <a:spcBef>
                <a:spcPct val="0"/>
              </a:spcBef>
              <a:spcAft>
                <a:spcPct val="0"/>
              </a:spcAft>
              <a:defRPr sz="3500" b="1">
                <a:solidFill>
                  <a:schemeClr val="hlink"/>
                </a:solidFill>
                <a:latin typeface="Arial" charset="0"/>
                <a:cs typeface="Arial" charset="0"/>
              </a:defRPr>
            </a:lvl6pPr>
            <a:lvl7pPr marL="914400" algn="ctr" rtl="0" fontAlgn="base">
              <a:spcBef>
                <a:spcPct val="0"/>
              </a:spcBef>
              <a:spcAft>
                <a:spcPct val="0"/>
              </a:spcAft>
              <a:defRPr sz="3500" b="1">
                <a:solidFill>
                  <a:schemeClr val="hlink"/>
                </a:solidFill>
                <a:latin typeface="Arial" charset="0"/>
                <a:cs typeface="Arial" charset="0"/>
              </a:defRPr>
            </a:lvl7pPr>
            <a:lvl8pPr marL="1371600" algn="ctr" rtl="0" fontAlgn="base">
              <a:spcBef>
                <a:spcPct val="0"/>
              </a:spcBef>
              <a:spcAft>
                <a:spcPct val="0"/>
              </a:spcAft>
              <a:defRPr sz="3500" b="1">
                <a:solidFill>
                  <a:schemeClr val="hlink"/>
                </a:solidFill>
                <a:latin typeface="Arial" charset="0"/>
                <a:cs typeface="Arial" charset="0"/>
              </a:defRPr>
            </a:lvl8pPr>
            <a:lvl9pPr marL="1828800" algn="ctr" rtl="0" fontAlgn="base">
              <a:spcBef>
                <a:spcPct val="0"/>
              </a:spcBef>
              <a:spcAft>
                <a:spcPct val="0"/>
              </a:spcAft>
              <a:defRPr sz="3500" b="1">
                <a:solidFill>
                  <a:schemeClr val="hlink"/>
                </a:solidFill>
                <a:latin typeface="Arial" charset="0"/>
                <a:cs typeface="Arial" charset="0"/>
              </a:defRPr>
            </a:lvl9pPr>
          </a:lstStyle>
          <a:p>
            <a:pPr algn="l">
              <a:defRPr/>
            </a:pPr>
            <a:r>
              <a:rPr lang="en-US" altLang="en-US" sz="2800" i="1" dirty="0">
                <a:solidFill>
                  <a:srgbClr val="FFFFFF"/>
                </a:solidFill>
                <a:latin typeface="Marker Felt"/>
                <a:ea typeface="ＭＳ Ｐゴシック" charset="0"/>
                <a:cs typeface="Marker Felt"/>
              </a:rPr>
              <a:t>	</a:t>
            </a:r>
            <a:r>
              <a:rPr lang="en-US" altLang="en-US" sz="3200" dirty="0" smtClean="0">
                <a:solidFill>
                  <a:srgbClr val="FFFFFF"/>
                </a:solidFill>
                <a:latin typeface="Marker Felt"/>
                <a:ea typeface="ＭＳ Ｐゴシック" charset="0"/>
                <a:cs typeface="Marker Felt"/>
              </a:rPr>
              <a:t>				</a:t>
            </a:r>
            <a:endParaRPr lang="en-GB" sz="2400" b="0" dirty="0">
              <a:solidFill>
                <a:srgbClr val="FFFFFF"/>
              </a:solidFill>
              <a:latin typeface="Marker Felt"/>
              <a:ea typeface="ＭＳ Ｐゴシック" charset="0"/>
              <a:cs typeface="Marker Felt"/>
            </a:endParaRPr>
          </a:p>
        </p:txBody>
      </p:sp>
      <p:sp>
        <p:nvSpPr>
          <p:cNvPr id="2" name="Title 1"/>
          <p:cNvSpPr>
            <a:spLocks noGrp="1"/>
          </p:cNvSpPr>
          <p:nvPr>
            <p:ph type="title"/>
          </p:nvPr>
        </p:nvSpPr>
        <p:spPr>
          <a:xfrm>
            <a:off x="230841" y="188640"/>
            <a:ext cx="4701199" cy="5400600"/>
          </a:xfrm>
        </p:spPr>
        <p:txBody>
          <a:bodyPr>
            <a:noAutofit/>
          </a:bodyPr>
          <a:lstStyle/>
          <a:p>
            <a:pPr>
              <a:defRPr/>
            </a:pPr>
            <a:r>
              <a:rPr lang="en-US" sz="5400" dirty="0"/>
              <a:t>Reducing Missed </a:t>
            </a:r>
            <a:br>
              <a:rPr lang="en-US" sz="5400" dirty="0"/>
            </a:br>
            <a:r>
              <a:rPr lang="en-US" sz="5400" dirty="0"/>
              <a:t>Opportunities for Vaccination (MOV):</a:t>
            </a:r>
            <a:br>
              <a:rPr lang="en-US" sz="5400" dirty="0"/>
            </a:br>
            <a:r>
              <a:rPr lang="en-US" sz="4000" i="1" dirty="0" smtClean="0"/>
              <a:t>Introduction (What </a:t>
            </a:r>
            <a:r>
              <a:rPr lang="en-US" sz="4000" i="1" dirty="0"/>
              <a:t>have we learned </a:t>
            </a:r>
            <a:r>
              <a:rPr lang="en-US" sz="4000" i="1" dirty="0" smtClean="0"/>
              <a:t>from MOV pilot countries?)</a:t>
            </a:r>
            <a:endParaRPr lang="en-US" sz="5400" dirty="0"/>
          </a:p>
        </p:txBody>
      </p:sp>
      <p:sp>
        <p:nvSpPr>
          <p:cNvPr id="4" name="Text Placeholder 7"/>
          <p:cNvSpPr>
            <a:spLocks noGrp="1"/>
          </p:cNvSpPr>
          <p:nvPr>
            <p:ph type="body" sz="quarter" idx="10"/>
          </p:nvPr>
        </p:nvSpPr>
        <p:spPr>
          <a:xfrm>
            <a:off x="6372200" y="6165304"/>
            <a:ext cx="3352824" cy="692697"/>
          </a:xfrm>
        </p:spPr>
        <p:txBody>
          <a:bodyPr>
            <a:normAutofit fontScale="92500" lnSpcReduction="20000"/>
          </a:bodyPr>
          <a:lstStyle/>
          <a:p>
            <a:pPr algn="r"/>
            <a:r>
              <a:rPr lang="en-US" sz="2400" dirty="0" smtClean="0"/>
              <a:t>Cambodia MOV workshop</a:t>
            </a:r>
          </a:p>
          <a:p>
            <a:pPr algn="r"/>
            <a:r>
              <a:rPr lang="en-US" sz="2400" dirty="0" smtClean="0"/>
              <a:t>Nov. 27-29, 2017</a:t>
            </a:r>
            <a:endParaRPr lang="en-US" sz="1100" dirty="0"/>
          </a:p>
          <a:p>
            <a:endParaRPr lang="en-US" dirty="0"/>
          </a:p>
        </p:txBody>
      </p:sp>
    </p:spTree>
    <p:extLst>
      <p:ext uri="{BB962C8B-B14F-4D97-AF65-F5344CB8AC3E}">
        <p14:creationId xmlns:p14="http://schemas.microsoft.com/office/powerpoint/2010/main" val="321663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780118348"/>
              </p:ext>
            </p:extLst>
          </p:nvPr>
        </p:nvGraphicFramePr>
        <p:xfrm>
          <a:off x="382248" y="2029238"/>
          <a:ext cx="4153620" cy="33078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1334693" y="3581795"/>
            <a:ext cx="3069495" cy="369332"/>
          </a:xfrm>
          <a:prstGeom prst="rect">
            <a:avLst/>
          </a:prstGeom>
          <a:noFill/>
        </p:spPr>
        <p:txBody>
          <a:bodyPr wrap="none" rtlCol="0">
            <a:spAutoFit/>
          </a:bodyPr>
          <a:lstStyle/>
          <a:p>
            <a:pPr fontAlgn="base">
              <a:spcBef>
                <a:spcPct val="0"/>
              </a:spcBef>
              <a:spcAft>
                <a:spcPct val="0"/>
              </a:spcAft>
            </a:pPr>
            <a:r>
              <a:rPr lang="en-US" b="1" dirty="0" smtClean="0">
                <a:solidFill>
                  <a:srgbClr val="000000"/>
                </a:solidFill>
                <a:latin typeface="Calibri" pitchFamily="34" charset="0"/>
              </a:rPr>
              <a:t>Proportion  of missed children</a:t>
            </a:r>
            <a:endParaRPr lang="en-US" b="1" dirty="0">
              <a:solidFill>
                <a:srgbClr val="000000"/>
              </a:solidFill>
              <a:latin typeface="Calibri" pitchFamily="34" charset="0"/>
            </a:endParaRPr>
          </a:p>
        </p:txBody>
      </p:sp>
      <p:sp>
        <p:nvSpPr>
          <p:cNvPr id="8" name="Title 1"/>
          <p:cNvSpPr>
            <a:spLocks noGrp="1"/>
          </p:cNvSpPr>
          <p:nvPr>
            <p:ph type="title"/>
          </p:nvPr>
        </p:nvSpPr>
        <p:spPr>
          <a:xfrm>
            <a:off x="76200" y="159064"/>
            <a:ext cx="8991600" cy="1060136"/>
          </a:xfrm>
        </p:spPr>
        <p:txBody>
          <a:bodyPr>
            <a:noAutofit/>
          </a:bodyPr>
          <a:lstStyle/>
          <a:p>
            <a:r>
              <a:rPr lang="en-GB" sz="3000" kern="1200" dirty="0" smtClean="0">
                <a:solidFill>
                  <a:schemeClr val="tx1"/>
                </a:solidFill>
                <a:ea typeface="ＭＳ Ｐゴシック" pitchFamily="34" charset="-128"/>
              </a:rPr>
              <a:t>What proportion of eligible children visiting a health facility were </a:t>
            </a:r>
            <a:r>
              <a:rPr lang="en-GB" sz="3000" u="sng" kern="1200" dirty="0" smtClean="0">
                <a:solidFill>
                  <a:schemeClr val="tx1"/>
                </a:solidFill>
                <a:ea typeface="ＭＳ Ｐゴシック" pitchFamily="34" charset="-128"/>
              </a:rPr>
              <a:t>not</a:t>
            </a:r>
            <a:r>
              <a:rPr lang="en-GB" sz="3000" kern="1200" dirty="0" smtClean="0">
                <a:solidFill>
                  <a:schemeClr val="tx1"/>
                </a:solidFill>
                <a:ea typeface="ＭＳ Ｐゴシック" pitchFamily="34" charset="-128"/>
              </a:rPr>
              <a:t> vaccinated (missed opportunity)?</a:t>
            </a:r>
            <a:endParaRPr lang="en-GB" sz="3000" dirty="0"/>
          </a:p>
        </p:txBody>
      </p:sp>
      <p:sp>
        <p:nvSpPr>
          <p:cNvPr id="13" name="TextBox 12"/>
          <p:cNvSpPr txBox="1"/>
          <p:nvPr/>
        </p:nvSpPr>
        <p:spPr>
          <a:xfrm>
            <a:off x="1011288" y="4581135"/>
            <a:ext cx="36740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49</a:t>
            </a:r>
            <a:endParaRPr lang="en-US" sz="1400" b="1" dirty="0">
              <a:solidFill>
                <a:schemeClr val="bg1"/>
              </a:solidFill>
              <a:latin typeface="Calibri" pitchFamily="34" charset="0"/>
            </a:endParaRPr>
          </a:p>
        </p:txBody>
      </p:sp>
      <p:sp>
        <p:nvSpPr>
          <p:cNvPr id="14" name="TextBox 13"/>
          <p:cNvSpPr txBox="1"/>
          <p:nvPr/>
        </p:nvSpPr>
        <p:spPr>
          <a:xfrm>
            <a:off x="5334000" y="4876800"/>
            <a:ext cx="535724" cy="369332"/>
          </a:xfrm>
          <a:prstGeom prst="rect">
            <a:avLst/>
          </a:prstGeom>
          <a:noFill/>
        </p:spPr>
        <p:txBody>
          <a:bodyPr wrap="none" rtlCol="0">
            <a:spAutoFit/>
          </a:bodyPr>
          <a:lstStyle/>
          <a:p>
            <a:pPr fontAlgn="base">
              <a:spcBef>
                <a:spcPct val="0"/>
              </a:spcBef>
              <a:spcAft>
                <a:spcPct val="0"/>
              </a:spcAft>
            </a:pPr>
            <a:r>
              <a:rPr lang="en-US" b="1" dirty="0">
                <a:solidFill>
                  <a:srgbClr val="FFFFFF"/>
                </a:solidFill>
                <a:latin typeface="Calibri" pitchFamily="34" charset="0"/>
              </a:rPr>
              <a:t>183</a:t>
            </a:r>
          </a:p>
        </p:txBody>
      </p:sp>
      <p:sp>
        <p:nvSpPr>
          <p:cNvPr id="15" name="TextBox 14"/>
          <p:cNvSpPr txBox="1"/>
          <p:nvPr/>
        </p:nvSpPr>
        <p:spPr>
          <a:xfrm>
            <a:off x="6096000" y="4876800"/>
            <a:ext cx="418704" cy="369332"/>
          </a:xfrm>
          <a:prstGeom prst="rect">
            <a:avLst/>
          </a:prstGeom>
          <a:noFill/>
        </p:spPr>
        <p:txBody>
          <a:bodyPr wrap="none" rtlCol="0">
            <a:spAutoFit/>
          </a:bodyPr>
          <a:lstStyle/>
          <a:p>
            <a:pPr fontAlgn="base">
              <a:spcBef>
                <a:spcPct val="0"/>
              </a:spcBef>
              <a:spcAft>
                <a:spcPct val="0"/>
              </a:spcAft>
            </a:pPr>
            <a:r>
              <a:rPr lang="en-US" b="1" dirty="0">
                <a:solidFill>
                  <a:srgbClr val="FFFFFF"/>
                </a:solidFill>
                <a:latin typeface="Calibri" pitchFamily="34" charset="0"/>
              </a:rPr>
              <a:t>32</a:t>
            </a:r>
          </a:p>
        </p:txBody>
      </p:sp>
      <p:sp>
        <p:nvSpPr>
          <p:cNvPr id="16" name="TextBox 15"/>
          <p:cNvSpPr txBox="1"/>
          <p:nvPr/>
        </p:nvSpPr>
        <p:spPr>
          <a:xfrm>
            <a:off x="6781800" y="4876800"/>
            <a:ext cx="418704" cy="369332"/>
          </a:xfrm>
          <a:prstGeom prst="rect">
            <a:avLst/>
          </a:prstGeom>
          <a:noFill/>
        </p:spPr>
        <p:txBody>
          <a:bodyPr wrap="none" rtlCol="0">
            <a:spAutoFit/>
          </a:bodyPr>
          <a:lstStyle/>
          <a:p>
            <a:pPr fontAlgn="base">
              <a:spcBef>
                <a:spcPct val="0"/>
              </a:spcBef>
              <a:spcAft>
                <a:spcPct val="0"/>
              </a:spcAft>
            </a:pPr>
            <a:r>
              <a:rPr lang="en-US" b="1" dirty="0">
                <a:solidFill>
                  <a:srgbClr val="FFFFFF"/>
                </a:solidFill>
                <a:latin typeface="Calibri" pitchFamily="34" charset="0"/>
              </a:rPr>
              <a:t>45</a:t>
            </a:r>
          </a:p>
        </p:txBody>
      </p:sp>
      <p:sp>
        <p:nvSpPr>
          <p:cNvPr id="17" name="TextBox 16"/>
          <p:cNvSpPr txBox="1"/>
          <p:nvPr/>
        </p:nvSpPr>
        <p:spPr>
          <a:xfrm>
            <a:off x="7543800" y="4876800"/>
            <a:ext cx="418704" cy="369332"/>
          </a:xfrm>
          <a:prstGeom prst="rect">
            <a:avLst/>
          </a:prstGeom>
          <a:noFill/>
        </p:spPr>
        <p:txBody>
          <a:bodyPr wrap="none" rtlCol="0">
            <a:spAutoFit/>
          </a:bodyPr>
          <a:lstStyle/>
          <a:p>
            <a:pPr fontAlgn="base">
              <a:spcBef>
                <a:spcPct val="0"/>
              </a:spcBef>
              <a:spcAft>
                <a:spcPct val="0"/>
              </a:spcAft>
            </a:pPr>
            <a:r>
              <a:rPr lang="en-US" b="1" dirty="0">
                <a:solidFill>
                  <a:srgbClr val="FFFFFF"/>
                </a:solidFill>
                <a:latin typeface="Calibri" pitchFamily="34" charset="0"/>
              </a:rPr>
              <a:t>38</a:t>
            </a:r>
          </a:p>
        </p:txBody>
      </p:sp>
      <p:sp>
        <p:nvSpPr>
          <p:cNvPr id="18" name="TextBox 17"/>
          <p:cNvSpPr txBox="1"/>
          <p:nvPr/>
        </p:nvSpPr>
        <p:spPr>
          <a:xfrm>
            <a:off x="8227276" y="4800600"/>
            <a:ext cx="535724" cy="369332"/>
          </a:xfrm>
          <a:prstGeom prst="rect">
            <a:avLst/>
          </a:prstGeom>
          <a:noFill/>
        </p:spPr>
        <p:txBody>
          <a:bodyPr wrap="none" rtlCol="0">
            <a:spAutoFit/>
          </a:bodyPr>
          <a:lstStyle/>
          <a:p>
            <a:pPr fontAlgn="base">
              <a:spcBef>
                <a:spcPct val="0"/>
              </a:spcBef>
              <a:spcAft>
                <a:spcPct val="0"/>
              </a:spcAft>
            </a:pPr>
            <a:r>
              <a:rPr lang="en-US" b="1" dirty="0">
                <a:solidFill>
                  <a:srgbClr val="FFFFFF"/>
                </a:solidFill>
                <a:latin typeface="Calibri" pitchFamily="34" charset="0"/>
              </a:rPr>
              <a:t>298</a:t>
            </a:r>
          </a:p>
        </p:txBody>
      </p:sp>
      <p:sp>
        <p:nvSpPr>
          <p:cNvPr id="19" name="TextBox 18"/>
          <p:cNvSpPr txBox="1"/>
          <p:nvPr/>
        </p:nvSpPr>
        <p:spPr>
          <a:xfrm>
            <a:off x="762000" y="1295402"/>
            <a:ext cx="8077200" cy="954107"/>
          </a:xfrm>
          <a:prstGeom prst="rect">
            <a:avLst/>
          </a:prstGeom>
          <a:noFill/>
        </p:spPr>
        <p:txBody>
          <a:bodyPr wrap="square" rtlCol="0">
            <a:spAutoFit/>
          </a:bodyPr>
          <a:lstStyle/>
          <a:p>
            <a:pPr algn="ctr" fontAlgn="base">
              <a:spcBef>
                <a:spcPct val="0"/>
              </a:spcBef>
              <a:spcAft>
                <a:spcPct val="0"/>
              </a:spcAft>
            </a:pPr>
            <a:r>
              <a:rPr lang="en-US" sz="2000" b="1" dirty="0">
                <a:solidFill>
                  <a:srgbClr val="000000"/>
                </a:solidFill>
                <a:latin typeface="Calibri" pitchFamily="34" charset="0"/>
                <a:cs typeface="Calibri" panose="020F0502020204030204" pitchFamily="34" charset="0"/>
              </a:rPr>
              <a:t>Exit interviews </a:t>
            </a:r>
            <a:r>
              <a:rPr lang="en-US" sz="2000" b="1" dirty="0" smtClean="0">
                <a:solidFill>
                  <a:srgbClr val="000000"/>
                </a:solidFill>
                <a:latin typeface="Calibri" pitchFamily="34" charset="0"/>
                <a:cs typeface="Calibri" panose="020F0502020204030204" pitchFamily="34" charset="0"/>
              </a:rPr>
              <a:t>of parents/caregivers</a:t>
            </a:r>
            <a:endParaRPr lang="en-US" sz="2000" b="1" dirty="0">
              <a:solidFill>
                <a:srgbClr val="000000"/>
              </a:solidFill>
              <a:latin typeface="Calibri" pitchFamily="34" charset="0"/>
              <a:cs typeface="Calibri" panose="020F0502020204030204" pitchFamily="34" charset="0"/>
            </a:endParaRPr>
          </a:p>
          <a:p>
            <a:pPr algn="ctr" fontAlgn="base">
              <a:spcBef>
                <a:spcPct val="0"/>
              </a:spcBef>
              <a:spcAft>
                <a:spcPct val="0"/>
              </a:spcAft>
            </a:pPr>
            <a:r>
              <a:rPr lang="en-US" sz="2000" b="1" dirty="0">
                <a:solidFill>
                  <a:srgbClr val="000000"/>
                </a:solidFill>
                <a:latin typeface="Calibri" pitchFamily="34" charset="0"/>
                <a:cs typeface="Calibri" panose="020F0502020204030204" pitchFamily="34" charset="0"/>
              </a:rPr>
              <a:t>Chad</a:t>
            </a:r>
            <a:r>
              <a:rPr lang="en-US" sz="2000" b="1" dirty="0">
                <a:solidFill>
                  <a:srgbClr val="000000"/>
                </a:solidFill>
                <a:latin typeface="Marker Felt"/>
                <a:cs typeface="Marker Felt"/>
              </a:rPr>
              <a:t>: 1</a:t>
            </a:r>
            <a:r>
              <a:rPr lang="en-US" sz="2000" b="1" dirty="0" smtClean="0">
                <a:solidFill>
                  <a:srgbClr val="000000"/>
                </a:solidFill>
                <a:latin typeface="Marker Felt"/>
                <a:cs typeface="Marker Felt"/>
              </a:rPr>
              <a:t>86 </a:t>
            </a:r>
            <a:r>
              <a:rPr lang="en-US" sz="1200" dirty="0" smtClean="0">
                <a:solidFill>
                  <a:srgbClr val="000000"/>
                </a:solidFill>
                <a:latin typeface="Calibri" pitchFamily="34" charset="0"/>
                <a:cs typeface="Calibri" panose="020F0502020204030204" pitchFamily="34" charset="0"/>
              </a:rPr>
              <a:t>with known eligibility                                                       </a:t>
            </a:r>
            <a:r>
              <a:rPr lang="en-US" sz="2000" b="1" dirty="0">
                <a:solidFill>
                  <a:srgbClr val="000000"/>
                </a:solidFill>
                <a:latin typeface="Calibri" pitchFamily="34" charset="0"/>
                <a:cs typeface="Calibri" panose="020F0502020204030204" pitchFamily="34" charset="0"/>
              </a:rPr>
              <a:t>Malawi</a:t>
            </a:r>
            <a:r>
              <a:rPr lang="en-US" sz="2000" b="1" dirty="0">
                <a:solidFill>
                  <a:srgbClr val="000000"/>
                </a:solidFill>
                <a:latin typeface="Marker Felt"/>
                <a:cs typeface="Marker Felt"/>
              </a:rPr>
              <a:t>: </a:t>
            </a:r>
            <a:r>
              <a:rPr lang="en-US" sz="2000" b="1" dirty="0" smtClean="0">
                <a:solidFill>
                  <a:srgbClr val="000000"/>
                </a:solidFill>
                <a:latin typeface="Marker Felt"/>
                <a:cs typeface="Marker Felt"/>
              </a:rPr>
              <a:t>585</a:t>
            </a:r>
            <a:r>
              <a:rPr lang="en-US" sz="2400" b="1" dirty="0" smtClean="0">
                <a:solidFill>
                  <a:srgbClr val="000000"/>
                </a:solidFill>
                <a:latin typeface="Calibri" pitchFamily="34" charset="0"/>
                <a:cs typeface="Calibri" panose="020F0502020204030204" pitchFamily="34" charset="0"/>
              </a:rPr>
              <a:t> </a:t>
            </a:r>
            <a:r>
              <a:rPr lang="en-US" sz="1200" dirty="0" smtClean="0">
                <a:solidFill>
                  <a:srgbClr val="000000"/>
                </a:solidFill>
                <a:latin typeface="Calibri" pitchFamily="34" charset="0"/>
                <a:cs typeface="Calibri" panose="020F0502020204030204" pitchFamily="34" charset="0"/>
              </a:rPr>
              <a:t>with known eligibility</a:t>
            </a:r>
            <a:endParaRPr lang="en-US" sz="1200" dirty="0">
              <a:solidFill>
                <a:srgbClr val="000000"/>
              </a:solidFill>
              <a:latin typeface="Calibri" pitchFamily="34" charset="0"/>
              <a:cs typeface="Calibri" panose="020F0502020204030204" pitchFamily="34" charset="0"/>
            </a:endParaRPr>
          </a:p>
          <a:p>
            <a:pPr algn="ctr" fontAlgn="base">
              <a:spcBef>
                <a:spcPct val="0"/>
              </a:spcBef>
              <a:spcAft>
                <a:spcPct val="0"/>
              </a:spcAft>
            </a:pPr>
            <a:endParaRPr lang="en-US" sz="1200" dirty="0">
              <a:solidFill>
                <a:srgbClr val="000000"/>
              </a:solidFill>
              <a:latin typeface="Calibri" pitchFamily="34" charset="0"/>
            </a:endParaRPr>
          </a:p>
        </p:txBody>
      </p:sp>
      <p:sp>
        <p:nvSpPr>
          <p:cNvPr id="23" name="TextBox 22"/>
          <p:cNvSpPr txBox="1"/>
          <p:nvPr/>
        </p:nvSpPr>
        <p:spPr>
          <a:xfrm>
            <a:off x="1724000" y="4590082"/>
            <a:ext cx="36740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50</a:t>
            </a:r>
            <a:endParaRPr lang="en-US" sz="1400" b="1" dirty="0">
              <a:solidFill>
                <a:schemeClr val="bg1"/>
              </a:solidFill>
              <a:latin typeface="Calibri" pitchFamily="34" charset="0"/>
            </a:endParaRPr>
          </a:p>
        </p:txBody>
      </p:sp>
      <p:sp>
        <p:nvSpPr>
          <p:cNvPr id="24" name="TextBox 23"/>
          <p:cNvSpPr txBox="1"/>
          <p:nvPr/>
        </p:nvSpPr>
        <p:spPr>
          <a:xfrm>
            <a:off x="2517223" y="4564693"/>
            <a:ext cx="27603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1</a:t>
            </a:r>
            <a:endParaRPr lang="en-US" sz="1400" b="1" dirty="0">
              <a:solidFill>
                <a:schemeClr val="bg1"/>
              </a:solidFill>
              <a:latin typeface="Calibri" pitchFamily="34" charset="0"/>
            </a:endParaRPr>
          </a:p>
        </p:txBody>
      </p:sp>
      <p:sp>
        <p:nvSpPr>
          <p:cNvPr id="25" name="TextBox 24"/>
          <p:cNvSpPr txBox="1"/>
          <p:nvPr/>
        </p:nvSpPr>
        <p:spPr>
          <a:xfrm>
            <a:off x="3164160" y="4569025"/>
            <a:ext cx="36740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10</a:t>
            </a:r>
            <a:endParaRPr lang="en-US" sz="1400" b="1" dirty="0">
              <a:solidFill>
                <a:schemeClr val="bg1"/>
              </a:solidFill>
              <a:latin typeface="Calibri" pitchFamily="34" charset="0"/>
            </a:endParaRPr>
          </a:p>
        </p:txBody>
      </p:sp>
      <p:sp>
        <p:nvSpPr>
          <p:cNvPr id="26" name="TextBox 25"/>
          <p:cNvSpPr txBox="1"/>
          <p:nvPr/>
        </p:nvSpPr>
        <p:spPr>
          <a:xfrm>
            <a:off x="3851920" y="4578276"/>
            <a:ext cx="458780"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123</a:t>
            </a:r>
            <a:endParaRPr lang="en-US" sz="1400" b="1" dirty="0">
              <a:solidFill>
                <a:schemeClr val="bg1"/>
              </a:solidFill>
              <a:latin typeface="Calibri" pitchFamily="34" charset="0"/>
            </a:endParaRPr>
          </a:p>
        </p:txBody>
      </p:sp>
      <p:graphicFrame>
        <p:nvGraphicFramePr>
          <p:cNvPr id="27" name="Chart 26"/>
          <p:cNvGraphicFramePr>
            <a:graphicFrameLocks/>
          </p:cNvGraphicFramePr>
          <p:nvPr>
            <p:extLst>
              <p:ext uri="{D42A27DB-BD31-4B8C-83A1-F6EECF244321}">
                <p14:modId xmlns:p14="http://schemas.microsoft.com/office/powerpoint/2010/main" val="98826547"/>
              </p:ext>
            </p:extLst>
          </p:nvPr>
        </p:nvGraphicFramePr>
        <p:xfrm>
          <a:off x="4572001" y="2060848"/>
          <a:ext cx="4392488" cy="3287648"/>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p:cNvSpPr txBox="1"/>
          <p:nvPr/>
        </p:nvSpPr>
        <p:spPr>
          <a:xfrm>
            <a:off x="5220072" y="4567592"/>
            <a:ext cx="458780"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183</a:t>
            </a:r>
            <a:endParaRPr lang="en-US" sz="1400" b="1" dirty="0">
              <a:solidFill>
                <a:schemeClr val="bg1"/>
              </a:solidFill>
              <a:latin typeface="Calibri" pitchFamily="34" charset="0"/>
            </a:endParaRPr>
          </a:p>
        </p:txBody>
      </p:sp>
      <p:sp>
        <p:nvSpPr>
          <p:cNvPr id="29" name="TextBox 28"/>
          <p:cNvSpPr txBox="1"/>
          <p:nvPr/>
        </p:nvSpPr>
        <p:spPr>
          <a:xfrm>
            <a:off x="6796880" y="4579646"/>
            <a:ext cx="36740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45</a:t>
            </a:r>
            <a:endParaRPr lang="en-US" sz="1400" b="1" dirty="0">
              <a:solidFill>
                <a:schemeClr val="bg1"/>
              </a:solidFill>
              <a:latin typeface="Calibri" pitchFamily="34" charset="0"/>
            </a:endParaRPr>
          </a:p>
        </p:txBody>
      </p:sp>
      <p:sp>
        <p:nvSpPr>
          <p:cNvPr id="30" name="TextBox 29"/>
          <p:cNvSpPr txBox="1"/>
          <p:nvPr/>
        </p:nvSpPr>
        <p:spPr>
          <a:xfrm>
            <a:off x="3985972" y="5029320"/>
            <a:ext cx="458780"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123</a:t>
            </a:r>
            <a:endParaRPr lang="en-US" sz="1400" b="1" dirty="0">
              <a:solidFill>
                <a:schemeClr val="bg1"/>
              </a:solidFill>
              <a:latin typeface="Calibri" pitchFamily="34" charset="0"/>
            </a:endParaRPr>
          </a:p>
        </p:txBody>
      </p:sp>
      <p:sp>
        <p:nvSpPr>
          <p:cNvPr id="31" name="TextBox 30"/>
          <p:cNvSpPr txBox="1"/>
          <p:nvPr/>
        </p:nvSpPr>
        <p:spPr>
          <a:xfrm>
            <a:off x="6004793" y="4581135"/>
            <a:ext cx="36740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32</a:t>
            </a:r>
            <a:endParaRPr lang="en-US" sz="1400" b="1" dirty="0">
              <a:solidFill>
                <a:schemeClr val="bg1"/>
              </a:solidFill>
              <a:latin typeface="Calibri" pitchFamily="34" charset="0"/>
            </a:endParaRPr>
          </a:p>
        </p:txBody>
      </p:sp>
      <p:sp>
        <p:nvSpPr>
          <p:cNvPr id="32" name="TextBox 31"/>
          <p:cNvSpPr txBox="1"/>
          <p:nvPr/>
        </p:nvSpPr>
        <p:spPr>
          <a:xfrm>
            <a:off x="8227276" y="4569143"/>
            <a:ext cx="458780"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332</a:t>
            </a:r>
            <a:endParaRPr lang="en-US" sz="1400" b="1" dirty="0">
              <a:solidFill>
                <a:schemeClr val="bg1"/>
              </a:solidFill>
              <a:latin typeface="Calibri" pitchFamily="34" charset="0"/>
            </a:endParaRPr>
          </a:p>
        </p:txBody>
      </p:sp>
      <p:sp>
        <p:nvSpPr>
          <p:cNvPr id="33" name="TextBox 32"/>
          <p:cNvSpPr txBox="1"/>
          <p:nvPr/>
        </p:nvSpPr>
        <p:spPr>
          <a:xfrm>
            <a:off x="7503725" y="4567593"/>
            <a:ext cx="367408" cy="307777"/>
          </a:xfrm>
          <a:prstGeom prst="rect">
            <a:avLst/>
          </a:prstGeom>
          <a:noFill/>
        </p:spPr>
        <p:txBody>
          <a:bodyPr wrap="none" rtlCol="0">
            <a:spAutoFit/>
          </a:bodyPr>
          <a:lstStyle/>
          <a:p>
            <a:pPr fontAlgn="base">
              <a:spcBef>
                <a:spcPct val="0"/>
              </a:spcBef>
              <a:spcAft>
                <a:spcPct val="0"/>
              </a:spcAft>
            </a:pPr>
            <a:r>
              <a:rPr lang="en-US" sz="1400" b="1" dirty="0" smtClean="0">
                <a:solidFill>
                  <a:schemeClr val="bg1"/>
                </a:solidFill>
                <a:latin typeface="Calibri" pitchFamily="34" charset="0"/>
              </a:rPr>
              <a:t>38</a:t>
            </a:r>
            <a:endParaRPr lang="en-US" sz="1400" b="1" dirty="0">
              <a:solidFill>
                <a:schemeClr val="bg1"/>
              </a:solidFill>
              <a:latin typeface="Calibri" pitchFamily="34" charset="0"/>
            </a:endParaRPr>
          </a:p>
        </p:txBody>
      </p:sp>
      <p:sp>
        <p:nvSpPr>
          <p:cNvPr id="34" name="TextBox 33"/>
          <p:cNvSpPr txBox="1"/>
          <p:nvPr/>
        </p:nvSpPr>
        <p:spPr>
          <a:xfrm>
            <a:off x="1210471" y="5517232"/>
            <a:ext cx="6723059" cy="523220"/>
          </a:xfrm>
          <a:prstGeom prst="rect">
            <a:avLst/>
          </a:prstGeom>
          <a:noFill/>
        </p:spPr>
        <p:txBody>
          <a:bodyPr wrap="none" rtlCol="0">
            <a:spAutoFit/>
          </a:bodyPr>
          <a:lstStyle/>
          <a:p>
            <a:pPr algn="ctr" fontAlgn="base">
              <a:spcBef>
                <a:spcPct val="0"/>
              </a:spcBef>
              <a:spcAft>
                <a:spcPct val="0"/>
              </a:spcAft>
            </a:pPr>
            <a:r>
              <a:rPr lang="en-US" sz="2800" b="1" dirty="0">
                <a:solidFill>
                  <a:srgbClr val="000000"/>
                </a:solidFill>
                <a:latin typeface="Calibri" pitchFamily="34" charset="0"/>
              </a:rPr>
              <a:t>Reason for today’s visit to the health facility</a:t>
            </a:r>
          </a:p>
        </p:txBody>
      </p:sp>
      <p:sp>
        <p:nvSpPr>
          <p:cNvPr id="2" name="Rectangle 1"/>
          <p:cNvSpPr/>
          <p:nvPr/>
        </p:nvSpPr>
        <p:spPr>
          <a:xfrm>
            <a:off x="3779912" y="2050706"/>
            <a:ext cx="5184575" cy="1018254"/>
          </a:xfrm>
          <a:prstGeom prst="rect">
            <a:avLst/>
          </a:prstGeom>
          <a:solidFill>
            <a:srgbClr val="002060"/>
          </a:solidFill>
        </p:spPr>
        <p:style>
          <a:lnRef idx="0">
            <a:schemeClr val="dk1"/>
          </a:lnRef>
          <a:fillRef idx="3">
            <a:schemeClr val="dk1"/>
          </a:fillRef>
          <a:effectRef idx="3">
            <a:schemeClr val="dk1"/>
          </a:effectRef>
          <a:fontRef idx="minor">
            <a:schemeClr val="lt1"/>
          </a:fontRef>
        </p:style>
        <p:txBody>
          <a:bodyPr rtlCol="0" anchor="ctr"/>
          <a:lstStyle/>
          <a:p>
            <a:pPr algn="ctr"/>
            <a:r>
              <a:rPr lang="en-GB" dirty="0" smtClean="0"/>
              <a:t>After consultation in the health facility, about half of the eligible still did NOT receive the vaccines they needed – 43% in Chad and 57% in Malawi</a:t>
            </a:r>
            <a:endParaRPr lang="en-US" dirty="0"/>
          </a:p>
        </p:txBody>
      </p:sp>
    </p:spTree>
    <p:extLst>
      <p:ext uri="{BB962C8B-B14F-4D97-AF65-F5344CB8AC3E}">
        <p14:creationId xmlns:p14="http://schemas.microsoft.com/office/powerpoint/2010/main" val="318034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9064"/>
            <a:ext cx="8991600" cy="1136336"/>
          </a:xfrm>
          <a:solidFill>
            <a:srgbClr val="FFFFFF"/>
          </a:solidFill>
        </p:spPr>
        <p:txBody>
          <a:bodyPr>
            <a:noAutofit/>
          </a:bodyPr>
          <a:lstStyle/>
          <a:p>
            <a:r>
              <a:rPr lang="en-GB" sz="3000" kern="1200" dirty="0" smtClean="0">
                <a:solidFill>
                  <a:schemeClr val="tx1"/>
                </a:solidFill>
                <a:ea typeface="ＭＳ Ｐゴシック" pitchFamily="34" charset="-128"/>
              </a:rPr>
              <a:t>So why are we missing opportunities for vaccination: </a:t>
            </a:r>
            <a:br>
              <a:rPr lang="en-GB" sz="3000" kern="1200" dirty="0" smtClean="0">
                <a:solidFill>
                  <a:schemeClr val="tx1"/>
                </a:solidFill>
                <a:ea typeface="ＭＳ Ｐゴシック" pitchFamily="34" charset="-128"/>
              </a:rPr>
            </a:br>
            <a:r>
              <a:rPr lang="en-GB" sz="2800" kern="1200" dirty="0" smtClean="0">
                <a:solidFill>
                  <a:schemeClr val="tx1"/>
                </a:solidFill>
                <a:ea typeface="ＭＳ Ｐゴシック" pitchFamily="34" charset="-128"/>
              </a:rPr>
              <a:t>Parents’/guardians’ perspective – Chad and Malawi, 2015</a:t>
            </a:r>
            <a:endParaRPr lang="en-GB" sz="2800" dirty="0"/>
          </a:p>
        </p:txBody>
      </p:sp>
      <p:graphicFrame>
        <p:nvGraphicFramePr>
          <p:cNvPr id="2" name="Diagram 1"/>
          <p:cNvGraphicFramePr/>
          <p:nvPr>
            <p:extLst>
              <p:ext uri="{D42A27DB-BD31-4B8C-83A1-F6EECF244321}">
                <p14:modId xmlns:p14="http://schemas.microsoft.com/office/powerpoint/2010/main" val="3044882104"/>
              </p:ext>
            </p:extLst>
          </p:nvPr>
        </p:nvGraphicFramePr>
        <p:xfrm>
          <a:off x="539552" y="1556792"/>
          <a:ext cx="82089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39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991600" cy="1066800"/>
          </a:xfrm>
        </p:spPr>
        <p:txBody>
          <a:bodyPr>
            <a:normAutofit fontScale="90000"/>
          </a:bodyPr>
          <a:lstStyle/>
          <a:p>
            <a:r>
              <a:rPr lang="en-GB" sz="3600" kern="1200" dirty="0" smtClean="0">
                <a:solidFill>
                  <a:schemeClr val="tx1"/>
                </a:solidFill>
                <a:ea typeface="ＭＳ Ｐゴシック" pitchFamily="34" charset="-128"/>
              </a:rPr>
              <a:t>Today my child did NOT received any vaccine </a:t>
            </a:r>
            <a:br>
              <a:rPr lang="en-GB" sz="3600" kern="1200" dirty="0" smtClean="0">
                <a:solidFill>
                  <a:schemeClr val="tx1"/>
                </a:solidFill>
                <a:ea typeface="ＭＳ Ｐゴシック" pitchFamily="34" charset="-128"/>
              </a:rPr>
            </a:br>
            <a:r>
              <a:rPr lang="en-GB" sz="3600" kern="1200" dirty="0" smtClean="0">
                <a:solidFill>
                  <a:schemeClr val="tx1"/>
                </a:solidFill>
                <a:ea typeface="ＭＳ Ｐゴシック" pitchFamily="34" charset="-128"/>
              </a:rPr>
              <a:t>because he/she is sick</a:t>
            </a:r>
            <a:r>
              <a:rPr lang="en-GB" sz="2800" kern="1200" dirty="0" smtClean="0">
                <a:solidFill>
                  <a:schemeClr val="tx1"/>
                </a:solidFill>
                <a:ea typeface="ＭＳ Ｐゴシック" pitchFamily="34" charset="-128"/>
              </a:rPr>
              <a:t/>
            </a:r>
            <a:br>
              <a:rPr lang="en-GB" sz="2800" kern="1200" dirty="0" smtClean="0">
                <a:solidFill>
                  <a:schemeClr val="tx1"/>
                </a:solidFill>
                <a:ea typeface="ＭＳ Ｐゴシック" pitchFamily="34" charset="-128"/>
              </a:rPr>
            </a:br>
            <a:endParaRPr lang="en-GB" sz="24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61820681"/>
              </p:ext>
            </p:extLst>
          </p:nvPr>
        </p:nvGraphicFramePr>
        <p:xfrm>
          <a:off x="228601" y="1219200"/>
          <a:ext cx="8701087" cy="5181600"/>
        </p:xfrm>
        <a:graphic>
          <a:graphicData uri="http://schemas.openxmlformats.org/drawingml/2006/table">
            <a:tbl>
              <a:tblPr firstRow="1" bandRow="1">
                <a:tableStyleId>{00A15C55-8517-42AA-B614-E9B94910E393}</a:tableStyleId>
              </a:tblPr>
              <a:tblGrid>
                <a:gridCol w="5495527">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477368">
                  <a:extLst>
                    <a:ext uri="{9D8B030D-6E8A-4147-A177-3AD203B41FA5}">
                      <a16:colId xmlns:a16="http://schemas.microsoft.com/office/drawing/2014/main" xmlns="" val="20002"/>
                    </a:ext>
                  </a:extLst>
                </a:gridCol>
              </a:tblGrid>
              <a:tr h="359898">
                <a:tc>
                  <a:txBody>
                    <a:bodyPr/>
                    <a:lstStyle/>
                    <a:p>
                      <a:r>
                        <a:rPr lang="en-GB" b="1" dirty="0" smtClean="0">
                          <a:solidFill>
                            <a:schemeClr val="bg2">
                              <a:lumMod val="10000"/>
                            </a:schemeClr>
                          </a:solidFill>
                          <a:latin typeface="Calibri" panose="020F0502020204030204" pitchFamily="34" charset="0"/>
                        </a:rPr>
                        <a:t>Diagnosis</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GB" b="1" dirty="0" smtClean="0">
                          <a:solidFill>
                            <a:schemeClr val="bg2">
                              <a:lumMod val="10000"/>
                            </a:schemeClr>
                          </a:solidFill>
                          <a:latin typeface="Calibri" panose="020F0502020204030204" pitchFamily="34" charset="0"/>
                        </a:rPr>
                        <a:t>Chad</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GB" b="1" dirty="0" smtClean="0">
                          <a:solidFill>
                            <a:schemeClr val="bg2">
                              <a:lumMod val="10000"/>
                            </a:schemeClr>
                          </a:solidFill>
                          <a:latin typeface="Calibri" panose="020F0502020204030204" pitchFamily="34" charset="0"/>
                        </a:rPr>
                        <a:t>Malawi</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359898">
                <a:tc>
                  <a:txBody>
                    <a:bodyPr/>
                    <a:lstStyle/>
                    <a:p>
                      <a:r>
                        <a:rPr lang="en-GB" b="0" i="1" dirty="0" smtClean="0">
                          <a:solidFill>
                            <a:schemeClr val="bg2">
                              <a:lumMod val="10000"/>
                            </a:schemeClr>
                          </a:solidFill>
                          <a:latin typeface="Calibri" panose="020F0502020204030204" pitchFamily="34" charset="0"/>
                        </a:rPr>
                        <a:t>Number responding that child was sick</a:t>
                      </a:r>
                      <a:endParaRPr lang="en-GB" b="0" i="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12</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10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359898">
                <a:tc>
                  <a:txBody>
                    <a:bodyPr/>
                    <a:lstStyle/>
                    <a:p>
                      <a:r>
                        <a:rPr lang="en-GB" b="0" dirty="0" smtClean="0">
                          <a:solidFill>
                            <a:schemeClr val="bg2">
                              <a:lumMod val="10000"/>
                            </a:schemeClr>
                          </a:solidFill>
                          <a:latin typeface="Calibri" panose="020F0502020204030204" pitchFamily="34" charset="0"/>
                        </a:rPr>
                        <a:t>Diarrhoea</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chemeClr val="bg2">
                              <a:lumMod val="10000"/>
                            </a:schemeClr>
                          </a:solidFill>
                          <a:latin typeface="Calibri" panose="020F0502020204030204" pitchFamily="34" charset="0"/>
                        </a:rPr>
                        <a:t>58%</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59898">
                <a:tc>
                  <a:txBody>
                    <a:bodyPr/>
                    <a:lstStyle/>
                    <a:p>
                      <a:r>
                        <a:rPr lang="en-GB" b="0" dirty="0" smtClean="0">
                          <a:solidFill>
                            <a:schemeClr val="bg2">
                              <a:lumMod val="10000"/>
                            </a:schemeClr>
                          </a:solidFill>
                          <a:latin typeface="Calibri" panose="020F0502020204030204" pitchFamily="34" charset="0"/>
                        </a:rPr>
                        <a:t>Cold and/or cough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chemeClr val="bg2">
                              <a:lumMod val="10000"/>
                            </a:schemeClr>
                          </a:solidFill>
                          <a:latin typeface="Calibri" panose="020F0502020204030204" pitchFamily="34" charset="0"/>
                        </a:rPr>
                        <a:t>33%</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10%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59898">
                <a:tc>
                  <a:txBody>
                    <a:bodyPr/>
                    <a:lstStyle/>
                    <a:p>
                      <a:r>
                        <a:rPr lang="en-GB" b="0" dirty="0" smtClean="0">
                          <a:solidFill>
                            <a:schemeClr val="bg2">
                              <a:lumMod val="10000"/>
                            </a:schemeClr>
                          </a:solidFill>
                          <a:latin typeface="Calibri" panose="020F0502020204030204" pitchFamily="34" charset="0"/>
                        </a:rPr>
                        <a:t>Malnutrition/anaemia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chemeClr val="bg2">
                              <a:lumMod val="10000"/>
                            </a:schemeClr>
                          </a:solidFill>
                          <a:latin typeface="Calibri" panose="020F0502020204030204" pitchFamily="34" charset="0"/>
                        </a:rPr>
                        <a:t>25%</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359898">
                <a:tc>
                  <a:txBody>
                    <a:bodyPr/>
                    <a:lstStyle/>
                    <a:p>
                      <a:r>
                        <a:rPr lang="en-GB" b="0" dirty="0" smtClean="0">
                          <a:solidFill>
                            <a:schemeClr val="bg2">
                              <a:lumMod val="10000"/>
                            </a:schemeClr>
                          </a:solidFill>
                          <a:latin typeface="Calibri" panose="020F0502020204030204" pitchFamily="34" charset="0"/>
                        </a:rPr>
                        <a:t>Mild fever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chemeClr val="bg2">
                              <a:lumMod val="10000"/>
                            </a:schemeClr>
                          </a:solidFill>
                          <a:latin typeface="Calibri" panose="020F0502020204030204" pitchFamily="34" charset="0"/>
                        </a:rPr>
                        <a:t>25%</a:t>
                      </a:r>
                      <a:endParaRPr lang="en-GB"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10%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59898">
                <a:tc>
                  <a:txBody>
                    <a:bodyPr/>
                    <a:lstStyle/>
                    <a:p>
                      <a:r>
                        <a:rPr lang="en-GB" b="1" dirty="0" smtClean="0">
                          <a:solidFill>
                            <a:srgbClr val="00B050"/>
                          </a:solidFill>
                          <a:latin typeface="Calibri" panose="020F0502020204030204" pitchFamily="34" charset="0"/>
                        </a:rPr>
                        <a:t>Pneumonia (true</a:t>
                      </a:r>
                      <a:r>
                        <a:rPr lang="en-GB" b="1" baseline="0" dirty="0" smtClean="0">
                          <a:solidFill>
                            <a:srgbClr val="00B050"/>
                          </a:solidFill>
                          <a:latin typeface="Calibri" panose="020F0502020204030204" pitchFamily="34" charset="0"/>
                        </a:rPr>
                        <a:t> contraindication; correct response)</a:t>
                      </a:r>
                      <a:endParaRPr lang="en-GB" b="1" dirty="0" smtClean="0">
                        <a:solidFill>
                          <a:srgbClr val="00B050"/>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17%</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59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Dehydration</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359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Child is taking medications</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359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Intestinal parasites</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359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Low birth weight</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359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Urinary tract infection</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0" dirty="0" smtClean="0">
                          <a:solidFill>
                            <a:schemeClr val="bg2">
                              <a:lumMod val="10000"/>
                            </a:schemeClr>
                          </a:solidFill>
                          <a:latin typeface="Calibri" panose="020F0502020204030204" pitchFamily="34" charset="0"/>
                        </a:rPr>
                        <a:t>0%</a:t>
                      </a:r>
                      <a:endParaRPr lang="en-GB" b="0"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359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Other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dirty="0" smtClean="0">
                          <a:solidFill>
                            <a:schemeClr val="bg2">
                              <a:lumMod val="10000"/>
                            </a:schemeClr>
                          </a:solidFill>
                          <a:latin typeface="Calibri" panose="020F0502020204030204" pitchFamily="34" charset="0"/>
                          <a:ea typeface="+mn-ea"/>
                          <a:cs typeface="+mn-cs"/>
                        </a:rPr>
                        <a:t>(“on admission”, three that were “just born”, one treated for fever, one that was told she “needed only medication”, and one that had malaria)</a:t>
                      </a:r>
                      <a:endParaRPr lang="en-GB" sz="1400" b="0" kern="1200" dirty="0">
                        <a:solidFill>
                          <a:schemeClr val="bg2">
                            <a:lumMod val="10000"/>
                          </a:schemeClr>
                        </a:solidFill>
                        <a:latin typeface="Calibri" panose="020F0502020204030204" pitchFamily="34" charset="0"/>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bg2">
                              <a:lumMod val="10000"/>
                            </a:schemeClr>
                          </a:solidFill>
                          <a:latin typeface="Calibri" panose="020F0502020204030204" pitchFamily="34" charset="0"/>
                        </a:rPr>
                        <a:t>25%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400" b="1" dirty="0" smtClean="0">
                          <a:solidFill>
                            <a:schemeClr val="bg2">
                              <a:lumMod val="10000"/>
                            </a:schemeClr>
                          </a:solidFill>
                          <a:latin typeface="Calibri" panose="020F0502020204030204" pitchFamily="34" charset="0"/>
                        </a:rPr>
                        <a:t>90%</a:t>
                      </a:r>
                      <a:endParaRPr lang="en-GB" sz="2400" b="1" dirty="0">
                        <a:solidFill>
                          <a:schemeClr val="bg2">
                            <a:lumMod val="10000"/>
                          </a:schemeClr>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bl>
          </a:graphicData>
        </a:graphic>
      </p:graphicFrame>
      <p:sp>
        <p:nvSpPr>
          <p:cNvPr id="4" name="Oval 3"/>
          <p:cNvSpPr/>
          <p:nvPr/>
        </p:nvSpPr>
        <p:spPr bwMode="auto">
          <a:xfrm>
            <a:off x="6156176" y="1905000"/>
            <a:ext cx="864096" cy="15240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Tree>
    <p:extLst>
      <p:ext uri="{BB962C8B-B14F-4D97-AF65-F5344CB8AC3E}">
        <p14:creationId xmlns:p14="http://schemas.microsoft.com/office/powerpoint/2010/main" val="867333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85482" y="0"/>
            <a:ext cx="6942902" cy="3645024"/>
          </a:xfrm>
          <a:prstGeom prst="rect">
            <a:avLst/>
          </a:prstGeom>
          <a:ln>
            <a:noFill/>
          </a:ln>
          <a:effectLst>
            <a:softEdge rad="112500"/>
          </a:effectLst>
        </p:spPr>
      </p:pic>
      <p:sp>
        <p:nvSpPr>
          <p:cNvPr id="2" name="Title 1"/>
          <p:cNvSpPr>
            <a:spLocks noGrp="1"/>
          </p:cNvSpPr>
          <p:nvPr>
            <p:ph type="title"/>
          </p:nvPr>
        </p:nvSpPr>
        <p:spPr>
          <a:xfrm>
            <a:off x="251520" y="3140968"/>
            <a:ext cx="7886700" cy="2852737"/>
          </a:xfrm>
        </p:spPr>
        <p:txBody>
          <a:bodyPr>
            <a:noAutofit/>
          </a:bodyPr>
          <a:lstStyle/>
          <a:p>
            <a:pPr fontAlgn="base">
              <a:lnSpc>
                <a:spcPct val="80000"/>
              </a:lnSpc>
              <a:spcAft>
                <a:spcPct val="0"/>
              </a:spcAft>
            </a:pPr>
            <a:r>
              <a:rPr lang="en-US" sz="4000" dirty="0">
                <a:latin typeface="Calibri" pitchFamily="34" charset="0"/>
              </a:rPr>
              <a:t>Can the </a:t>
            </a:r>
            <a:r>
              <a:rPr lang="en-US" sz="4000" dirty="0">
                <a:latin typeface="Marker Felt"/>
              </a:rPr>
              <a:t>k</a:t>
            </a:r>
            <a:r>
              <a:rPr lang="en-US" sz="4000" dirty="0">
                <a:latin typeface="Calibri" pitchFamily="34" charset="0"/>
              </a:rPr>
              <a:t>nowledge, </a:t>
            </a:r>
            <a:r>
              <a:rPr lang="en-US" sz="4000" dirty="0">
                <a:latin typeface="Marker Felt"/>
              </a:rPr>
              <a:t>a</a:t>
            </a:r>
            <a:r>
              <a:rPr lang="en-US" sz="4000" dirty="0">
                <a:latin typeface="Calibri" pitchFamily="34" charset="0"/>
              </a:rPr>
              <a:t>ttitudes and </a:t>
            </a:r>
            <a:br>
              <a:rPr lang="en-US" sz="4000" dirty="0">
                <a:latin typeface="Calibri" pitchFamily="34" charset="0"/>
              </a:rPr>
            </a:br>
            <a:r>
              <a:rPr lang="en-US" sz="4000" dirty="0">
                <a:latin typeface="Calibri" pitchFamily="34" charset="0"/>
              </a:rPr>
              <a:t>practices of health care workers contribute </a:t>
            </a:r>
            <a:r>
              <a:rPr lang="en-US" sz="4000" dirty="0" smtClean="0">
                <a:latin typeface="Calibri" pitchFamily="34" charset="0"/>
              </a:rPr>
              <a:t>to </a:t>
            </a:r>
            <a:r>
              <a:rPr lang="en-US" sz="4000" dirty="0">
                <a:latin typeface="Calibri" pitchFamily="34" charset="0"/>
              </a:rPr>
              <a:t>the occurrence of missed opportunities</a:t>
            </a:r>
            <a:r>
              <a:rPr lang="en-US" sz="4000" dirty="0" smtClean="0">
                <a:latin typeface="Calibri" pitchFamily="34" charset="0"/>
              </a:rPr>
              <a:t>?</a:t>
            </a:r>
            <a:endParaRPr lang="en-US" sz="4000" dirty="0"/>
          </a:p>
        </p:txBody>
      </p:sp>
    </p:spTree>
    <p:extLst>
      <p:ext uri="{BB962C8B-B14F-4D97-AF65-F5344CB8AC3E}">
        <p14:creationId xmlns:p14="http://schemas.microsoft.com/office/powerpoint/2010/main" val="1107811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9064"/>
            <a:ext cx="8991600" cy="907736"/>
          </a:xfrm>
        </p:spPr>
        <p:txBody>
          <a:bodyPr>
            <a:normAutofit fontScale="90000"/>
          </a:bodyPr>
          <a:lstStyle/>
          <a:p>
            <a:r>
              <a:rPr lang="en-GB" sz="3600" kern="1200" dirty="0" smtClean="0">
                <a:solidFill>
                  <a:schemeClr val="tx1"/>
                </a:solidFill>
                <a:ea typeface="ＭＳ Ｐゴシック" pitchFamily="34" charset="-128"/>
              </a:rPr>
              <a:t>What do the health care workers believe are contra-indications to vaccination?</a:t>
            </a:r>
            <a:endParaRPr lang="en-GB" sz="28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803885403"/>
              </p:ext>
            </p:extLst>
          </p:nvPr>
        </p:nvGraphicFramePr>
        <p:xfrm>
          <a:off x="228601" y="1225347"/>
          <a:ext cx="8701087" cy="4754880"/>
        </p:xfrm>
        <a:graphic>
          <a:graphicData uri="http://schemas.openxmlformats.org/drawingml/2006/table">
            <a:tbl>
              <a:tblPr firstRow="1" bandRow="1">
                <a:tableStyleId>{00A15C55-8517-42AA-B614-E9B94910E393}</a:tableStyleId>
              </a:tblPr>
              <a:tblGrid>
                <a:gridCol w="5715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462087">
                  <a:extLst>
                    <a:ext uri="{9D8B030D-6E8A-4147-A177-3AD203B41FA5}">
                      <a16:colId xmlns:a16="http://schemas.microsoft.com/office/drawing/2014/main" xmlns="" val="20002"/>
                    </a:ext>
                  </a:extLst>
                </a:gridCol>
              </a:tblGrid>
              <a:tr h="362943">
                <a:tc>
                  <a:txBody>
                    <a:bodyPr/>
                    <a:lstStyle/>
                    <a:p>
                      <a:r>
                        <a:rPr lang="en-GB" b="1" dirty="0" smtClean="0">
                          <a:latin typeface="Calibri" panose="020F0502020204030204" pitchFamily="34" charset="0"/>
                          <a:cs typeface="Calibri" panose="020F0502020204030204" pitchFamily="34" charset="0"/>
                        </a:rPr>
                        <a:t>Perceived contraindications</a:t>
                      </a:r>
                      <a:endParaRPr lang="en-GB" b="1" dirty="0">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tc>
                  <a:txBody>
                    <a:bodyPr/>
                    <a:lstStyle/>
                    <a:p>
                      <a:pPr algn="ctr"/>
                      <a:r>
                        <a:rPr lang="en-GB" dirty="0" smtClean="0">
                          <a:latin typeface="Calibri" panose="020F0502020204030204" pitchFamily="34" charset="0"/>
                          <a:cs typeface="Calibri" panose="020F0502020204030204" pitchFamily="34" charset="0"/>
                        </a:rPr>
                        <a:t>Chad</a:t>
                      </a:r>
                      <a:endParaRPr lang="en-GB" dirty="0">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tc>
                  <a:txBody>
                    <a:bodyPr/>
                    <a:lstStyle/>
                    <a:p>
                      <a:pPr algn="ctr"/>
                      <a:r>
                        <a:rPr lang="en-GB" dirty="0" smtClean="0">
                          <a:latin typeface="Calibri" panose="020F0502020204030204" pitchFamily="34" charset="0"/>
                          <a:cs typeface="Calibri" panose="020F0502020204030204" pitchFamily="34" charset="0"/>
                        </a:rPr>
                        <a:t>Malawi</a:t>
                      </a:r>
                      <a:endParaRPr lang="en-GB" dirty="0">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xmlns="" val="10000"/>
                  </a:ext>
                </a:extLst>
              </a:tr>
              <a:tr h="362943">
                <a:tc>
                  <a:txBody>
                    <a:bodyPr/>
                    <a:lstStyle/>
                    <a:p>
                      <a:r>
                        <a:rPr lang="en-GB" b="1" dirty="0" smtClean="0">
                          <a:solidFill>
                            <a:schemeClr val="bg2">
                              <a:lumMod val="10000"/>
                            </a:schemeClr>
                          </a:solidFill>
                          <a:latin typeface="Calibri" panose="020F0502020204030204" pitchFamily="34" charset="0"/>
                          <a:cs typeface="Calibri" panose="020F0502020204030204" pitchFamily="34" charset="0"/>
                        </a:rPr>
                        <a:t>For any vaccine</a:t>
                      </a:r>
                      <a:endParaRPr lang="en-GB" b="1"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362943">
                <a:tc>
                  <a:txBody>
                    <a:bodyPr/>
                    <a:lstStyle/>
                    <a:p>
                      <a:r>
                        <a:rPr lang="en-GB" b="0" dirty="0" smtClean="0">
                          <a:solidFill>
                            <a:schemeClr val="bg2">
                              <a:lumMod val="10000"/>
                            </a:schemeClr>
                          </a:solidFill>
                          <a:latin typeface="Calibri" panose="020F0502020204030204" pitchFamily="34" charset="0"/>
                          <a:cs typeface="Calibri" panose="020F0502020204030204" pitchFamily="34" charset="0"/>
                        </a:rPr>
                        <a:t>Local reaction to previous dose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15%</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9%</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6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2">
                              <a:lumMod val="10000"/>
                            </a:schemeClr>
                          </a:solidFill>
                          <a:latin typeface="Calibri" panose="020F0502020204030204" pitchFamily="34" charset="0"/>
                          <a:cs typeface="Calibri" panose="020F0502020204030204" pitchFamily="34" charset="0"/>
                        </a:rPr>
                        <a:t>Mild </a:t>
                      </a:r>
                      <a:r>
                        <a:rPr lang="en-GB" baseline="0" dirty="0" smtClean="0">
                          <a:solidFill>
                            <a:schemeClr val="bg2">
                              <a:lumMod val="10000"/>
                            </a:schemeClr>
                          </a:solidFill>
                          <a:latin typeface="Calibri" panose="020F0502020204030204" pitchFamily="34" charset="0"/>
                          <a:cs typeface="Calibri" panose="020F0502020204030204" pitchFamily="34" charset="0"/>
                        </a:rPr>
                        <a:t>fever</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bg2">
                              <a:lumMod val="10000"/>
                            </a:schemeClr>
                          </a:solidFill>
                          <a:latin typeface="Calibri" panose="020F0502020204030204" pitchFamily="34" charset="0"/>
                          <a:cs typeface="Calibri" panose="020F0502020204030204" pitchFamily="34" charset="0"/>
                        </a:rPr>
                        <a:t>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chemeClr val="bg2">
                              <a:lumMod val="10000"/>
                            </a:schemeClr>
                          </a:solidFill>
                          <a:latin typeface="Calibri" panose="020F0502020204030204" pitchFamily="34" charset="0"/>
                          <a:cs typeface="Calibri" panose="020F0502020204030204" pitchFamily="34" charset="0"/>
                        </a:rPr>
                        <a:t>49%</a:t>
                      </a:r>
                      <a:endParaRPr lang="en-GB" b="1"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6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2">
                              <a:lumMod val="10000"/>
                            </a:schemeClr>
                          </a:solidFill>
                          <a:latin typeface="Calibri" panose="020F0502020204030204" pitchFamily="34" charset="0"/>
                          <a:cs typeface="Calibri" panose="020F0502020204030204" pitchFamily="34" charset="0"/>
                        </a:rPr>
                        <a:t>Seizures under medical treatment</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5%</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10%</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36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solidFill>
                            <a:srgbClr val="008000"/>
                          </a:solidFill>
                          <a:latin typeface="Calibri" panose="020F0502020204030204" pitchFamily="34" charset="0"/>
                          <a:cs typeface="Calibri" panose="020F0502020204030204" pitchFamily="34" charset="0"/>
                        </a:rPr>
                        <a:t>Pneumonia or other serious diseases (correct response)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rgbClr val="008000"/>
                          </a:solidFill>
                          <a:latin typeface="Calibri" panose="020F0502020204030204" pitchFamily="34" charset="0"/>
                          <a:cs typeface="Calibri" panose="020F0502020204030204" pitchFamily="34" charset="0"/>
                        </a:rPr>
                        <a:t>7%</a:t>
                      </a:r>
                      <a:endParaRPr lang="en-GB" b="1" dirty="0">
                        <a:solidFill>
                          <a:srgbClr val="008000"/>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b="1" dirty="0" smtClean="0">
                          <a:solidFill>
                            <a:srgbClr val="008000"/>
                          </a:solidFill>
                          <a:latin typeface="Calibri" panose="020F0502020204030204" pitchFamily="34" charset="0"/>
                          <a:cs typeface="Calibri" panose="020F0502020204030204" pitchFamily="34" charset="0"/>
                        </a:rPr>
                        <a:t>12%</a:t>
                      </a:r>
                      <a:endParaRPr lang="en-GB" b="1" dirty="0">
                        <a:solidFill>
                          <a:srgbClr val="008000"/>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6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chemeClr val="bg2">
                              <a:lumMod val="10000"/>
                            </a:schemeClr>
                          </a:solidFill>
                          <a:latin typeface="Calibri" panose="020F0502020204030204" pitchFamily="34" charset="0"/>
                          <a:cs typeface="Calibri" panose="020F0502020204030204" pitchFamily="34" charset="0"/>
                        </a:rPr>
                        <a:t>None of the above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38%</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20%</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6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bg2">
                              <a:lumMod val="10000"/>
                            </a:schemeClr>
                          </a:solidFill>
                          <a:latin typeface="Calibri" panose="020F0502020204030204" pitchFamily="34" charset="0"/>
                          <a:cs typeface="Calibri" panose="020F0502020204030204" pitchFamily="34" charset="0"/>
                        </a:rPr>
                        <a:t>For oral polio vaccine</a:t>
                      </a:r>
                      <a:endParaRPr lang="en-GB" b="1"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362943">
                <a:tc>
                  <a:txBody>
                    <a:bodyPr/>
                    <a:lstStyle/>
                    <a:p>
                      <a:r>
                        <a:rPr lang="en-GB" b="0" dirty="0" smtClean="0">
                          <a:solidFill>
                            <a:schemeClr val="bg2">
                              <a:lumMod val="10000"/>
                            </a:schemeClr>
                          </a:solidFill>
                          <a:latin typeface="Calibri" panose="020F0502020204030204" pitchFamily="34" charset="0"/>
                          <a:cs typeface="Calibri" panose="020F0502020204030204" pitchFamily="34" charset="0"/>
                        </a:rPr>
                        <a:t>Breastfeeding</a:t>
                      </a:r>
                      <a:endParaRPr lang="en-GB" b="0"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0%</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0%</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8"/>
                  </a:ext>
                </a:extLst>
              </a:tr>
              <a:tr h="362943">
                <a:tc>
                  <a:txBody>
                    <a:bodyPr/>
                    <a:lstStyle/>
                    <a:p>
                      <a:r>
                        <a:rPr lang="en-GB" b="0" dirty="0" smtClean="0">
                          <a:solidFill>
                            <a:schemeClr val="bg2">
                              <a:lumMod val="10000"/>
                            </a:schemeClr>
                          </a:solidFill>
                          <a:latin typeface="Calibri" panose="020F0502020204030204" pitchFamily="34" charset="0"/>
                          <a:cs typeface="Calibri" panose="020F0502020204030204" pitchFamily="34" charset="0"/>
                        </a:rPr>
                        <a:t>Axillary or</a:t>
                      </a:r>
                      <a:r>
                        <a:rPr lang="en-GB" b="0" baseline="0" dirty="0" smtClean="0">
                          <a:solidFill>
                            <a:schemeClr val="bg2">
                              <a:lumMod val="10000"/>
                            </a:schemeClr>
                          </a:solidFill>
                          <a:latin typeface="Calibri" panose="020F0502020204030204" pitchFamily="34" charset="0"/>
                          <a:cs typeface="Calibri" panose="020F0502020204030204" pitchFamily="34" charset="0"/>
                        </a:rPr>
                        <a:t> rectal temperature of ≤37.5 °C</a:t>
                      </a:r>
                      <a:endParaRPr lang="en-GB" b="0"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13%</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17%</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9"/>
                  </a:ext>
                </a:extLst>
              </a:tr>
              <a:tr h="362943">
                <a:tc>
                  <a:txBody>
                    <a:bodyPr/>
                    <a:lstStyle/>
                    <a:p>
                      <a:r>
                        <a:rPr lang="en-GB" dirty="0" smtClean="0">
                          <a:solidFill>
                            <a:schemeClr val="bg2">
                              <a:lumMod val="10000"/>
                            </a:schemeClr>
                          </a:solidFill>
                          <a:latin typeface="Calibri" panose="020F0502020204030204" pitchFamily="34" charset="0"/>
                          <a:cs typeface="Calibri" panose="020F0502020204030204" pitchFamily="34" charset="0"/>
                        </a:rPr>
                        <a:t>Mild</a:t>
                      </a:r>
                      <a:r>
                        <a:rPr lang="en-GB" baseline="0" dirty="0" smtClean="0">
                          <a:solidFill>
                            <a:schemeClr val="bg2">
                              <a:lumMod val="10000"/>
                            </a:schemeClr>
                          </a:solidFill>
                          <a:latin typeface="Calibri" panose="020F0502020204030204" pitchFamily="34" charset="0"/>
                          <a:cs typeface="Calibri" panose="020F0502020204030204" pitchFamily="34" charset="0"/>
                        </a:rPr>
                        <a:t> malnutrition</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9%</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3%</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0"/>
                  </a:ext>
                </a:extLst>
              </a:tr>
              <a:tr h="362943">
                <a:tc>
                  <a:txBody>
                    <a:bodyPr/>
                    <a:lstStyle/>
                    <a:p>
                      <a:r>
                        <a:rPr lang="en-GB" dirty="0" smtClean="0">
                          <a:solidFill>
                            <a:schemeClr val="bg2">
                              <a:lumMod val="10000"/>
                            </a:schemeClr>
                          </a:solidFill>
                          <a:latin typeface="Calibri" panose="020F0502020204030204" pitchFamily="34" charset="0"/>
                          <a:cs typeface="Calibri" panose="020F0502020204030204" pitchFamily="34" charset="0"/>
                        </a:rPr>
                        <a:t>Mild diarrhoea</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9%</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dirty="0" smtClean="0">
                          <a:solidFill>
                            <a:schemeClr val="bg2">
                              <a:lumMod val="10000"/>
                            </a:schemeClr>
                          </a:solidFill>
                          <a:latin typeface="Calibri" panose="020F0502020204030204" pitchFamily="34" charset="0"/>
                          <a:cs typeface="Calibri" panose="020F0502020204030204" pitchFamily="34" charset="0"/>
                        </a:rPr>
                        <a:t>16%</a:t>
                      </a:r>
                      <a:endParaRPr lang="en-GB" dirty="0">
                        <a:solidFill>
                          <a:schemeClr val="bg2">
                            <a:lumMod val="10000"/>
                          </a:schemeClr>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1"/>
                  </a:ext>
                </a:extLst>
              </a:tr>
              <a:tr h="36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rgbClr val="008000"/>
                          </a:solidFill>
                          <a:latin typeface="Calibri" panose="020F0502020204030204" pitchFamily="34" charset="0"/>
                          <a:cs typeface="Calibri" panose="020F0502020204030204" pitchFamily="34" charset="0"/>
                        </a:rPr>
                        <a:t>None of the above </a:t>
                      </a:r>
                      <a:r>
                        <a:rPr lang="en-GB" b="1" baseline="0" dirty="0" smtClean="0">
                          <a:solidFill>
                            <a:srgbClr val="008000"/>
                          </a:solidFill>
                          <a:latin typeface="Calibri" panose="020F0502020204030204" pitchFamily="34" charset="0"/>
                          <a:cs typeface="Calibri" panose="020F0502020204030204" pitchFamily="34" charset="0"/>
                        </a:rPr>
                        <a:t>(this is the correct response)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b="1" dirty="0" smtClean="0">
                          <a:solidFill>
                            <a:srgbClr val="008000"/>
                          </a:solidFill>
                          <a:latin typeface="Calibri" panose="020F0502020204030204" pitchFamily="34" charset="0"/>
                          <a:cs typeface="Calibri" panose="020F0502020204030204" pitchFamily="34" charset="0"/>
                        </a:rPr>
                        <a:t>61%</a:t>
                      </a:r>
                      <a:endParaRPr lang="en-GB" b="1" dirty="0">
                        <a:solidFill>
                          <a:srgbClr val="008000"/>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gn="ctr"/>
                      <a:r>
                        <a:rPr lang="en-GB" b="1" dirty="0" smtClean="0">
                          <a:solidFill>
                            <a:srgbClr val="008000"/>
                          </a:solidFill>
                          <a:latin typeface="Calibri" panose="020F0502020204030204" pitchFamily="34" charset="0"/>
                          <a:cs typeface="Calibri" panose="020F0502020204030204" pitchFamily="34" charset="0"/>
                        </a:rPr>
                        <a:t>56%</a:t>
                      </a:r>
                      <a:endParaRPr lang="en-GB" b="1" dirty="0">
                        <a:solidFill>
                          <a:srgbClr val="008000"/>
                        </a:solidFill>
                        <a:latin typeface="Calibri" panose="020F0502020204030204" pitchFamily="34" charset="0"/>
                        <a:cs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22516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9064"/>
            <a:ext cx="8991600" cy="907736"/>
          </a:xfrm>
        </p:spPr>
        <p:txBody>
          <a:bodyPr>
            <a:normAutofit/>
          </a:bodyPr>
          <a:lstStyle/>
          <a:p>
            <a:r>
              <a:rPr lang="en-GB" sz="2800" kern="1200" dirty="0" smtClean="0">
                <a:solidFill>
                  <a:schemeClr val="tx1"/>
                </a:solidFill>
                <a:ea typeface="ＭＳ Ｐゴシック" pitchFamily="34" charset="-128"/>
              </a:rPr>
              <a:t>Health care workers’ views on why some children are NOT up to date on their vaccination schedule?</a:t>
            </a:r>
            <a:endParaRPr lang="en-GB" sz="24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966094760"/>
              </p:ext>
            </p:extLst>
          </p:nvPr>
        </p:nvGraphicFramePr>
        <p:xfrm>
          <a:off x="228601" y="1524000"/>
          <a:ext cx="8701087" cy="3820160"/>
        </p:xfrm>
        <a:graphic>
          <a:graphicData uri="http://schemas.openxmlformats.org/drawingml/2006/table">
            <a:tbl>
              <a:tblPr firstRow="1" bandRow="1">
                <a:tableStyleId>{00A15C55-8517-42AA-B614-E9B94910E393}</a:tableStyleId>
              </a:tblPr>
              <a:tblGrid>
                <a:gridCol w="6400800">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233487">
                  <a:extLst>
                    <a:ext uri="{9D8B030D-6E8A-4147-A177-3AD203B41FA5}">
                      <a16:colId xmlns:a16="http://schemas.microsoft.com/office/drawing/2014/main" xmlns="" val="20002"/>
                    </a:ext>
                  </a:extLst>
                </a:gridCol>
              </a:tblGrid>
              <a:tr h="370840">
                <a:tc>
                  <a:txBody>
                    <a:bodyPr/>
                    <a:lstStyle/>
                    <a:p>
                      <a:r>
                        <a:rPr lang="en-GB" sz="2000" b="1" dirty="0" smtClean="0">
                          <a:latin typeface="Calibri" panose="020F0502020204030204" pitchFamily="34" charset="0"/>
                        </a:rPr>
                        <a:t>Responses</a:t>
                      </a:r>
                      <a:endParaRPr lang="en-GB" sz="2000" b="1"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GB" sz="2000" b="1" dirty="0" smtClean="0">
                          <a:latin typeface="Calibri" panose="020F0502020204030204" pitchFamily="34" charset="0"/>
                        </a:rPr>
                        <a:t>Chad</a:t>
                      </a:r>
                      <a:endParaRPr lang="en-GB" sz="2000" b="1"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GB" sz="2000" b="1" dirty="0" smtClean="0">
                          <a:latin typeface="Calibri" panose="020F0502020204030204" pitchFamily="34" charset="0"/>
                        </a:rPr>
                        <a:t>Malawi</a:t>
                      </a:r>
                      <a:endParaRPr lang="en-GB" sz="2000" b="1"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391160">
                <a:tc>
                  <a:txBody>
                    <a:bodyPr/>
                    <a:lstStyle/>
                    <a:p>
                      <a:r>
                        <a:rPr lang="en-GB" sz="2000" b="0" dirty="0" smtClean="0">
                          <a:latin typeface="Calibri" panose="020F0502020204030204" pitchFamily="34" charset="0"/>
                        </a:rPr>
                        <a:t>Parents’ negative beliefs about vaccination</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1" dirty="0" smtClean="0">
                          <a:latin typeface="Calibri" panose="020F0502020204030204" pitchFamily="34" charset="0"/>
                        </a:rPr>
                        <a:t>53%</a:t>
                      </a:r>
                      <a:endParaRPr lang="en-GB" sz="2000" b="1"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25%</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502920">
                <a:tc>
                  <a:txBody>
                    <a:bodyPr/>
                    <a:lstStyle/>
                    <a:p>
                      <a:r>
                        <a:rPr lang="en-GB" sz="2000" b="0" dirty="0" smtClean="0">
                          <a:latin typeface="Calibri" panose="020F0502020204030204" pitchFamily="34" charset="0"/>
                        </a:rPr>
                        <a:t>Parents’ busy lives incompatible with vaccination hours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8%</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2%</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09600">
                <a:tc>
                  <a:txBody>
                    <a:bodyPr/>
                    <a:lstStyle/>
                    <a:p>
                      <a:r>
                        <a:rPr lang="en-GB" sz="2000" b="0" dirty="0" smtClean="0">
                          <a:latin typeface="Calibri" panose="020F0502020204030204" pitchFamily="34" charset="0"/>
                        </a:rPr>
                        <a:t>Health workers do</a:t>
                      </a:r>
                      <a:r>
                        <a:rPr lang="en-GB" sz="2000" b="0" baseline="0" dirty="0" smtClean="0">
                          <a:latin typeface="Calibri" panose="020F0502020204030204" pitchFamily="34" charset="0"/>
                        </a:rPr>
                        <a:t> not ask parents about children’s vaccination status</a:t>
                      </a:r>
                      <a:endParaRPr lang="en-GB" sz="2000" b="0" dirty="0" smtClean="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9%</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1%</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50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latin typeface="Calibri" panose="020F0502020204030204" pitchFamily="34" charset="0"/>
                        </a:rPr>
                        <a:t>Health workers do</a:t>
                      </a:r>
                      <a:r>
                        <a:rPr lang="en-GB" sz="2000" b="0" baseline="0" dirty="0" smtClean="0">
                          <a:latin typeface="Calibri" panose="020F0502020204030204" pitchFamily="34" charset="0"/>
                        </a:rPr>
                        <a:t> not review vaccination cards</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0" dirty="0" smtClean="0">
                          <a:latin typeface="Calibri" panose="020F0502020204030204" pitchFamily="34" charset="0"/>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7%</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497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latin typeface="Calibri" panose="020F0502020204030204" pitchFamily="34" charset="0"/>
                        </a:rPr>
                        <a:t>Health workers use false contra-indications</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0" dirty="0" smtClean="0">
                          <a:latin typeface="Calibri" panose="020F0502020204030204" pitchFamily="34" charset="0"/>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2%</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latin typeface="Calibri" panose="020F0502020204030204" pitchFamily="34" charset="0"/>
                        </a:rPr>
                        <a:t>Distance from vaccination site</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4%</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14%</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00B050"/>
                          </a:solidFill>
                          <a:latin typeface="Calibri" panose="020F0502020204030204" pitchFamily="34" charset="0"/>
                        </a:rPr>
                        <a:t>All of the</a:t>
                      </a:r>
                      <a:r>
                        <a:rPr lang="en-GB" sz="2000" b="1" baseline="0" dirty="0" smtClean="0">
                          <a:solidFill>
                            <a:srgbClr val="00B050"/>
                          </a:solidFill>
                          <a:latin typeface="Calibri" panose="020F0502020204030204" pitchFamily="34" charset="0"/>
                        </a:rPr>
                        <a:t> above (this is the correct response)</a:t>
                      </a:r>
                      <a:endParaRPr lang="en-GB" sz="2000" b="1" dirty="0">
                        <a:solidFill>
                          <a:srgbClr val="00B050"/>
                        </a:solidFill>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0" dirty="0" smtClean="0">
                          <a:latin typeface="Calibri" panose="020F0502020204030204" pitchFamily="34" charset="0"/>
                        </a:rPr>
                        <a:t>19%</a:t>
                      </a:r>
                      <a:endParaRPr lang="en-GB" sz="2000" b="0"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GB" sz="2000" b="1" dirty="0" smtClean="0">
                          <a:latin typeface="Calibri" panose="020F0502020204030204" pitchFamily="34" charset="0"/>
                        </a:rPr>
                        <a:t>49%</a:t>
                      </a:r>
                      <a:endParaRPr lang="en-GB" sz="2000" b="1" dirty="0">
                        <a:latin typeface="Calibri" panose="020F050202020403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bl>
          </a:graphicData>
        </a:graphic>
      </p:graphicFrame>
      <p:sp>
        <p:nvSpPr>
          <p:cNvPr id="4" name="Oval 3"/>
          <p:cNvSpPr/>
          <p:nvPr/>
        </p:nvSpPr>
        <p:spPr bwMode="auto">
          <a:xfrm>
            <a:off x="6705601" y="4876800"/>
            <a:ext cx="2057399" cy="594946"/>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
        <p:nvSpPr>
          <p:cNvPr id="6" name="Oval 5"/>
          <p:cNvSpPr/>
          <p:nvPr/>
        </p:nvSpPr>
        <p:spPr bwMode="auto">
          <a:xfrm>
            <a:off x="6629400" y="1905000"/>
            <a:ext cx="1066800" cy="4572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Tree>
    <p:extLst>
      <p:ext uri="{BB962C8B-B14F-4D97-AF65-F5344CB8AC3E}">
        <p14:creationId xmlns:p14="http://schemas.microsoft.com/office/powerpoint/2010/main" val="52394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64570"/>
            <a:ext cx="9324528" cy="1060174"/>
          </a:xfrm>
        </p:spPr>
        <p:txBody>
          <a:bodyPr>
            <a:normAutofit fontScale="90000"/>
          </a:bodyPr>
          <a:lstStyle/>
          <a:p>
            <a:r>
              <a:rPr lang="en-GB" sz="3800" b="1" dirty="0" smtClean="0">
                <a:solidFill>
                  <a:schemeClr val="tx1">
                    <a:lumMod val="75000"/>
                  </a:schemeClr>
                </a:solidFill>
              </a:rPr>
              <a:t>What did we learn from the Focus Group Discussions with caregivers and health care workers? </a:t>
            </a:r>
            <a:endParaRPr lang="en-GB" sz="3800" b="1" dirty="0">
              <a:solidFill>
                <a:schemeClr val="tx1">
                  <a:lumMod val="75000"/>
                </a:schemeClr>
              </a:solidFill>
            </a:endParaRPr>
          </a:p>
        </p:txBody>
      </p:sp>
      <p:sp>
        <p:nvSpPr>
          <p:cNvPr id="3" name="Content Placeholder 2"/>
          <p:cNvSpPr>
            <a:spLocks noGrp="1"/>
          </p:cNvSpPr>
          <p:nvPr>
            <p:ph idx="1"/>
          </p:nvPr>
        </p:nvSpPr>
        <p:spPr>
          <a:xfrm>
            <a:off x="288236" y="1556792"/>
            <a:ext cx="8398565" cy="5065640"/>
          </a:xfrm>
        </p:spPr>
        <p:txBody>
          <a:bodyPr>
            <a:normAutofit/>
          </a:bodyPr>
          <a:lstStyle/>
          <a:p>
            <a:pPr>
              <a:buFont typeface="Wingdings" panose="05000000000000000000" pitchFamily="2" charset="2"/>
              <a:buChar char="q"/>
            </a:pPr>
            <a:r>
              <a:rPr lang="en-GB" b="1" dirty="0" smtClean="0"/>
              <a:t>Mixed levels of satisfaction with vaccination services</a:t>
            </a:r>
          </a:p>
          <a:p>
            <a:pPr lvl="1">
              <a:buFont typeface="Courier New" panose="02070309020205020404" pitchFamily="49" charset="0"/>
              <a:buChar char="o"/>
            </a:pPr>
            <a:r>
              <a:rPr lang="en-US" i="1" dirty="0" smtClean="0"/>
              <a:t>“I </a:t>
            </a:r>
            <a:r>
              <a:rPr lang="en-US" i="1" dirty="0"/>
              <a:t>would say I am not really satisfied because of the challenges we are facing. The major challenge is </a:t>
            </a:r>
            <a:r>
              <a:rPr lang="en-US" b="1" i="1" dirty="0">
                <a:solidFill>
                  <a:srgbClr val="0070C0"/>
                </a:solidFill>
              </a:rPr>
              <a:t>distance</a:t>
            </a:r>
            <a:r>
              <a:rPr lang="en-US" i="1" dirty="0"/>
              <a:t>. Our catchments come from very far. The other challenge is that we are also </a:t>
            </a:r>
            <a:r>
              <a:rPr lang="en-US" b="1" i="1" dirty="0">
                <a:solidFill>
                  <a:srgbClr val="0070C0"/>
                </a:solidFill>
              </a:rPr>
              <a:t>constrained by poor logistics</a:t>
            </a:r>
            <a:r>
              <a:rPr lang="en-US" i="1" dirty="0" smtClean="0"/>
              <a:t>.” – </a:t>
            </a:r>
            <a:r>
              <a:rPr lang="en-US" u="sng" dirty="0" smtClean="0"/>
              <a:t>Healthcare worker</a:t>
            </a:r>
          </a:p>
          <a:p>
            <a:pPr lvl="1"/>
            <a:endParaRPr lang="en-US" i="1" dirty="0" smtClean="0"/>
          </a:p>
          <a:p>
            <a:pPr lvl="1">
              <a:buFont typeface="Courier New" panose="02070309020205020404" pitchFamily="49" charset="0"/>
              <a:buChar char="o"/>
            </a:pPr>
            <a:r>
              <a:rPr lang="en-US" i="1" dirty="0" smtClean="0"/>
              <a:t>“At </a:t>
            </a:r>
            <a:r>
              <a:rPr lang="en-US" i="1" dirty="0"/>
              <a:t>this facility, </a:t>
            </a:r>
            <a:r>
              <a:rPr lang="en-US" b="1" i="1" dirty="0">
                <a:solidFill>
                  <a:srgbClr val="0070C0"/>
                </a:solidFill>
              </a:rPr>
              <a:t>vaccinations are given during morning hours only</a:t>
            </a:r>
            <a:r>
              <a:rPr lang="en-US" i="1" dirty="0"/>
              <a:t>. On market days, we fail to come for vaccinations because we have to go to the market first to sell our produce, and by the time we come back from market they have stopped providing vaccination and they say we are late</a:t>
            </a:r>
            <a:r>
              <a:rPr lang="en-US" i="1" dirty="0" smtClean="0"/>
              <a:t>.” - </a:t>
            </a:r>
            <a:r>
              <a:rPr lang="en-US" u="sng" dirty="0" smtClean="0"/>
              <a:t>Caregiver</a:t>
            </a:r>
            <a:endParaRPr lang="en-GB" u="sng" dirty="0"/>
          </a:p>
        </p:txBody>
      </p:sp>
      <p:sp>
        <p:nvSpPr>
          <p:cNvPr id="4" name="Slide Number Placeholder 3"/>
          <p:cNvSpPr>
            <a:spLocks noGrp="1"/>
          </p:cNvSpPr>
          <p:nvPr>
            <p:ph type="sldNum" sz="quarter" idx="12"/>
          </p:nvPr>
        </p:nvSpPr>
        <p:spPr>
          <a:xfrm>
            <a:off x="6553200" y="6356356"/>
            <a:ext cx="2133600" cy="365125"/>
          </a:xfrm>
          <a:prstGeom prst="rect">
            <a:avLst/>
          </a:prstGeom>
        </p:spPr>
        <p:txBody>
          <a:bodyPr/>
          <a:lstStyle/>
          <a:p>
            <a:fld id="{15DC9208-5C40-4642-8FD7-431B42134A32}" type="slidenum">
              <a:rPr lang="en-US" smtClean="0"/>
              <a:t>16</a:t>
            </a:fld>
            <a:endParaRPr lang="en-US" dirty="0"/>
          </a:p>
        </p:txBody>
      </p:sp>
    </p:spTree>
    <p:extLst>
      <p:ext uri="{BB962C8B-B14F-4D97-AF65-F5344CB8AC3E}">
        <p14:creationId xmlns:p14="http://schemas.microsoft.com/office/powerpoint/2010/main" val="413030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783" y="1272209"/>
            <a:ext cx="8756375" cy="5367130"/>
          </a:xfrm>
        </p:spPr>
        <p:txBody>
          <a:bodyPr>
            <a:normAutofit/>
          </a:bodyPr>
          <a:lstStyle/>
          <a:p>
            <a:pPr>
              <a:buFont typeface="Wingdings" panose="05000000000000000000" pitchFamily="2" charset="2"/>
              <a:buChar char="q"/>
            </a:pPr>
            <a:r>
              <a:rPr lang="en-US" b="1" dirty="0" smtClean="0"/>
              <a:t>Poor integration of services</a:t>
            </a:r>
          </a:p>
          <a:p>
            <a:pPr lvl="1">
              <a:buFont typeface="Courier New" panose="02070309020205020404" pitchFamily="49" charset="0"/>
              <a:buChar char="o"/>
            </a:pPr>
            <a:r>
              <a:rPr lang="en-US" i="1" dirty="0" smtClean="0"/>
              <a:t>“Health </a:t>
            </a:r>
            <a:r>
              <a:rPr lang="en-US" i="1" dirty="0"/>
              <a:t>workers believe vaccination is mainly the responsibility of HSAs, so mothers wait a long time for </a:t>
            </a:r>
            <a:r>
              <a:rPr lang="en-US" i="1" dirty="0" smtClean="0"/>
              <a:t>HSAs” – </a:t>
            </a:r>
            <a:r>
              <a:rPr lang="en-US" u="sng" dirty="0"/>
              <a:t>H</a:t>
            </a:r>
            <a:r>
              <a:rPr lang="en-US" u="sng" dirty="0" smtClean="0"/>
              <a:t>ealth facility officer in charge</a:t>
            </a:r>
          </a:p>
          <a:p>
            <a:pPr lvl="1">
              <a:buFont typeface="Courier New" panose="02070309020205020404" pitchFamily="49" charset="0"/>
              <a:buChar char="o"/>
            </a:pPr>
            <a:r>
              <a:rPr lang="en-US" i="1" dirty="0" smtClean="0"/>
              <a:t>“I </a:t>
            </a:r>
            <a:r>
              <a:rPr lang="en-US" i="1" dirty="0"/>
              <a:t>have </a:t>
            </a:r>
            <a:r>
              <a:rPr lang="en-US" b="1" i="1" dirty="0"/>
              <a:t>never been told to go for vaccinations</a:t>
            </a:r>
            <a:r>
              <a:rPr lang="en-US" i="1" dirty="0"/>
              <a:t> when my child was </a:t>
            </a:r>
            <a:r>
              <a:rPr lang="en-US" i="1" dirty="0" smtClean="0"/>
              <a:t>sick” – </a:t>
            </a:r>
            <a:r>
              <a:rPr lang="en-US" u="sng" dirty="0" smtClean="0"/>
              <a:t>Caregiver</a:t>
            </a:r>
            <a:endParaRPr lang="en-US" i="1" dirty="0" smtClean="0"/>
          </a:p>
          <a:p>
            <a:pPr>
              <a:buFont typeface="Wingdings" panose="05000000000000000000" pitchFamily="2" charset="2"/>
              <a:buChar char="q"/>
            </a:pPr>
            <a:r>
              <a:rPr lang="en-US" b="1" dirty="0" smtClean="0"/>
              <a:t>Varied healthworker knowledge and practices</a:t>
            </a:r>
          </a:p>
          <a:p>
            <a:pPr lvl="1">
              <a:buFont typeface="Courier New" panose="02070309020205020404" pitchFamily="49" charset="0"/>
              <a:buChar char="o"/>
            </a:pPr>
            <a:r>
              <a:rPr lang="en-GB" i="1" dirty="0" smtClean="0"/>
              <a:t>“</a:t>
            </a:r>
            <a:r>
              <a:rPr lang="en-GB" i="1" dirty="0"/>
              <a:t>I overheard some </a:t>
            </a:r>
            <a:r>
              <a:rPr lang="en-GB" b="1" i="1" dirty="0"/>
              <a:t>HSAs discussing on what to do </a:t>
            </a:r>
            <a:r>
              <a:rPr lang="en-GB" i="1" dirty="0"/>
              <a:t>with a child who had not received any vaccine but was over 6 months due, without a proper </a:t>
            </a:r>
            <a:r>
              <a:rPr lang="en-GB" i="1" dirty="0" smtClean="0"/>
              <a:t>check</a:t>
            </a:r>
            <a:r>
              <a:rPr lang="en-GB" dirty="0" smtClean="0"/>
              <a:t>” – </a:t>
            </a:r>
            <a:r>
              <a:rPr lang="en-GB" u="sng" dirty="0" smtClean="0"/>
              <a:t>Caregiver</a:t>
            </a:r>
          </a:p>
          <a:p>
            <a:pPr lvl="1">
              <a:buFont typeface="Courier New" panose="02070309020205020404" pitchFamily="49" charset="0"/>
              <a:buChar char="o"/>
            </a:pPr>
            <a:r>
              <a:rPr lang="en-GB" i="1" dirty="0"/>
              <a:t>“Another reason is the vials. For example, BCG vials contain doses for 20 children. </a:t>
            </a:r>
            <a:r>
              <a:rPr lang="en-GB" b="1" i="1" dirty="0"/>
              <a:t>One cannot waste a vial because of a child</a:t>
            </a:r>
            <a:r>
              <a:rPr lang="en-GB" i="1" dirty="0"/>
              <a:t>”– </a:t>
            </a:r>
            <a:r>
              <a:rPr lang="en-GB" u="sng" dirty="0"/>
              <a:t>Health facility officer in charge</a:t>
            </a:r>
          </a:p>
          <a:p>
            <a:pPr marL="457200" lvl="1" indent="0">
              <a:buNone/>
            </a:pPr>
            <a:endParaRPr lang="en-GB" dirty="0"/>
          </a:p>
        </p:txBody>
      </p:sp>
      <p:sp>
        <p:nvSpPr>
          <p:cNvPr id="4" name="Slide Number Placeholder 3"/>
          <p:cNvSpPr>
            <a:spLocks noGrp="1"/>
          </p:cNvSpPr>
          <p:nvPr>
            <p:ph type="sldNum" sz="quarter" idx="12"/>
          </p:nvPr>
        </p:nvSpPr>
        <p:spPr>
          <a:xfrm>
            <a:off x="6553200" y="6356356"/>
            <a:ext cx="2133600" cy="365125"/>
          </a:xfrm>
          <a:prstGeom prst="rect">
            <a:avLst/>
          </a:prstGeom>
        </p:spPr>
        <p:txBody>
          <a:bodyPr/>
          <a:lstStyle/>
          <a:p>
            <a:fld id="{15DC9208-5C40-4642-8FD7-431B42134A32}" type="slidenum">
              <a:rPr lang="en-US" smtClean="0"/>
              <a:t>17</a:t>
            </a:fld>
            <a:endParaRPr lang="en-US" dirty="0"/>
          </a:p>
        </p:txBody>
      </p:sp>
      <p:sp>
        <p:nvSpPr>
          <p:cNvPr id="6" name="Title 1"/>
          <p:cNvSpPr txBox="1">
            <a:spLocks/>
          </p:cNvSpPr>
          <p:nvPr/>
        </p:nvSpPr>
        <p:spPr>
          <a:xfrm>
            <a:off x="308112" y="153680"/>
            <a:ext cx="8478078" cy="971064"/>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tx1">
                    <a:lumMod val="75000"/>
                  </a:schemeClr>
                </a:solidFill>
              </a:rPr>
              <a:t>What did we </a:t>
            </a:r>
            <a:r>
              <a:rPr lang="en-GB" b="1" dirty="0">
                <a:solidFill>
                  <a:schemeClr val="tx1">
                    <a:lumMod val="75000"/>
                  </a:schemeClr>
                </a:solidFill>
              </a:rPr>
              <a:t>l</a:t>
            </a:r>
            <a:r>
              <a:rPr lang="en-GB" b="1" dirty="0" smtClean="0">
                <a:solidFill>
                  <a:schemeClr val="tx1">
                    <a:lumMod val="75000"/>
                  </a:schemeClr>
                </a:solidFill>
              </a:rPr>
              <a:t>earn </a:t>
            </a:r>
            <a:r>
              <a:rPr lang="en-GB" b="1" dirty="0">
                <a:solidFill>
                  <a:schemeClr val="tx1">
                    <a:lumMod val="75000"/>
                  </a:schemeClr>
                </a:solidFill>
              </a:rPr>
              <a:t>f</a:t>
            </a:r>
            <a:r>
              <a:rPr lang="en-GB" b="1" dirty="0" smtClean="0">
                <a:solidFill>
                  <a:schemeClr val="tx1">
                    <a:lumMod val="75000"/>
                  </a:schemeClr>
                </a:solidFill>
              </a:rPr>
              <a:t>rom </a:t>
            </a:r>
            <a:r>
              <a:rPr lang="en-GB" b="1" dirty="0">
                <a:solidFill>
                  <a:schemeClr val="tx1">
                    <a:lumMod val="75000"/>
                  </a:schemeClr>
                </a:solidFill>
              </a:rPr>
              <a:t>t</a:t>
            </a:r>
            <a:r>
              <a:rPr lang="en-GB" b="1" dirty="0" smtClean="0">
                <a:solidFill>
                  <a:schemeClr val="tx1">
                    <a:lumMod val="75000"/>
                  </a:schemeClr>
                </a:solidFill>
              </a:rPr>
              <a:t>he Focus Group Discussions? </a:t>
            </a:r>
            <a:endParaRPr lang="en-GB" b="1" dirty="0">
              <a:solidFill>
                <a:schemeClr val="tx1">
                  <a:lumMod val="75000"/>
                </a:schemeClr>
              </a:solidFill>
            </a:endParaRPr>
          </a:p>
        </p:txBody>
      </p:sp>
    </p:spTree>
    <p:extLst>
      <p:ext uri="{BB962C8B-B14F-4D97-AF65-F5344CB8AC3E}">
        <p14:creationId xmlns:p14="http://schemas.microsoft.com/office/powerpoint/2010/main" val="18797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kern="1200" dirty="0" smtClean="0">
                <a:ea typeface="ＭＳ Ｐゴシック" pitchFamily="34" charset="-128"/>
              </a:rPr>
              <a:t>Summary of reasons</a:t>
            </a:r>
            <a:r>
              <a:rPr lang="en-GB" sz="4000" dirty="0" smtClean="0"/>
              <a:t> </a:t>
            </a:r>
            <a:r>
              <a:rPr lang="en-GB" sz="4000" kern="1200" dirty="0">
                <a:ea typeface="ＭＳ Ｐゴシック" pitchFamily="34" charset="-128"/>
              </a:rPr>
              <a:t>for MOVs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281889"/>
              </p:ext>
            </p:extLst>
          </p:nvPr>
        </p:nvGraphicFramePr>
        <p:xfrm>
          <a:off x="323850" y="1371600"/>
          <a:ext cx="8748713" cy="4649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141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 y="0"/>
            <a:ext cx="3347863" cy="4509120"/>
          </a:xfrm>
          <a:prstGeom prst="rect">
            <a:avLst/>
          </a:prstGeom>
        </p:spPr>
      </p:pic>
      <p:sp>
        <p:nvSpPr>
          <p:cNvPr id="2" name="Title 1"/>
          <p:cNvSpPr>
            <a:spLocks noGrp="1"/>
          </p:cNvSpPr>
          <p:nvPr>
            <p:ph type="title"/>
          </p:nvPr>
        </p:nvSpPr>
        <p:spPr>
          <a:xfrm>
            <a:off x="-36511" y="4509120"/>
            <a:ext cx="3384376" cy="1528192"/>
          </a:xfrm>
          <a:solidFill>
            <a:schemeClr val="bg1">
              <a:lumMod val="50000"/>
              <a:alpha val="82000"/>
            </a:schemeClr>
          </a:solidFill>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lstStyle/>
          <a:p>
            <a:r>
              <a:rPr lang="en-US" sz="4000" dirty="0" smtClean="0">
                <a:solidFill>
                  <a:schemeClr val="bg1"/>
                </a:solidFill>
              </a:rPr>
              <a:t>What can we conclude?</a:t>
            </a:r>
            <a:endParaRPr lang="en-US" sz="4000" dirty="0">
              <a:solidFill>
                <a:schemeClr val="bg1"/>
              </a:solidFill>
            </a:endParaRPr>
          </a:p>
        </p:txBody>
      </p:sp>
      <p:sp>
        <p:nvSpPr>
          <p:cNvPr id="9" name="Content Placeholder 2"/>
          <p:cNvSpPr>
            <a:spLocks noGrp="1"/>
          </p:cNvSpPr>
          <p:nvPr>
            <p:ph idx="1"/>
          </p:nvPr>
        </p:nvSpPr>
        <p:spPr>
          <a:xfrm>
            <a:off x="3563889" y="1340768"/>
            <a:ext cx="5472608" cy="4824536"/>
          </a:xfrm>
          <a:solidFill>
            <a:srgbClr val="FFFFFF"/>
          </a:solidFill>
        </p:spPr>
        <p:txBody>
          <a:bodyPr>
            <a:normAutofit lnSpcReduction="10000"/>
          </a:bodyPr>
          <a:lstStyle/>
          <a:p>
            <a:pPr>
              <a:buClr>
                <a:srgbClr val="0070C0"/>
              </a:buClr>
            </a:pPr>
            <a:r>
              <a:rPr lang="en-US" sz="2400" dirty="0" smtClean="0">
                <a:ea typeface="ＭＳ Ｐゴシック" charset="0"/>
              </a:rPr>
              <a:t>Prevalence remains high globally: 32%</a:t>
            </a:r>
          </a:p>
          <a:p>
            <a:pPr lvl="1">
              <a:buClr>
                <a:srgbClr val="0070C0"/>
              </a:buClr>
            </a:pPr>
            <a:r>
              <a:rPr lang="en-US" sz="2000" dirty="0" smtClean="0">
                <a:solidFill>
                  <a:schemeClr val="accent6">
                    <a:lumMod val="10000"/>
                  </a:schemeClr>
                </a:solidFill>
                <a:ea typeface="ＭＳ Ｐゴシック" charset="0"/>
              </a:rPr>
              <a:t>43% in Chad and 57% in Malawi</a:t>
            </a:r>
          </a:p>
          <a:p>
            <a:pPr>
              <a:buClr>
                <a:srgbClr val="0070C0"/>
              </a:buClr>
            </a:pPr>
            <a:r>
              <a:rPr lang="en-US" sz="2400" dirty="0" smtClean="0">
                <a:ea typeface="ＭＳ Ｐゴシック" charset="0"/>
              </a:rPr>
              <a:t>Reducing MOVs would increase coverage</a:t>
            </a:r>
          </a:p>
          <a:p>
            <a:pPr lvl="1">
              <a:buClr>
                <a:srgbClr val="0070C0"/>
              </a:buClr>
            </a:pPr>
            <a:r>
              <a:rPr lang="en-US" sz="2000" dirty="0" smtClean="0">
                <a:solidFill>
                  <a:schemeClr val="tx1">
                    <a:lumMod val="75000"/>
                  </a:schemeClr>
                </a:solidFill>
                <a:latin typeface="+mj-lt"/>
                <a:ea typeface="ＭＳ Ｐゴシック" charset="0"/>
              </a:rPr>
              <a:t>Estimated gains in Malawi: 5% in DTP3 and 10% in MCV1</a:t>
            </a:r>
          </a:p>
          <a:p>
            <a:pPr>
              <a:buClr>
                <a:srgbClr val="0070C0"/>
              </a:buClr>
            </a:pPr>
            <a:r>
              <a:rPr lang="en-US" sz="2400" dirty="0" smtClean="0">
                <a:ea typeface="ＭＳ Ｐゴシック" charset="0"/>
              </a:rPr>
              <a:t>The country-led processes and resulting data generated enthusiasm and buy-in </a:t>
            </a:r>
          </a:p>
          <a:p>
            <a:pPr>
              <a:buClr>
                <a:srgbClr val="0070C0"/>
              </a:buClr>
            </a:pPr>
            <a:r>
              <a:rPr lang="en-US" sz="2400" dirty="0" smtClean="0">
                <a:ea typeface="ＭＳ Ｐゴシック" charset="0"/>
              </a:rPr>
              <a:t>Each country developed a work plan of activities to reduce MOVs</a:t>
            </a:r>
          </a:p>
          <a:p>
            <a:pPr>
              <a:buClr>
                <a:srgbClr val="0070C0"/>
              </a:buClr>
            </a:pPr>
            <a:r>
              <a:rPr lang="en-US" sz="2400" dirty="0" smtClean="0">
                <a:ea typeface="ＭＳ Ｐゴシック" charset="0"/>
              </a:rPr>
              <a:t>The full MOV strategy needs to be completed by supporting the implementation of intervention plans</a:t>
            </a:r>
          </a:p>
          <a:p>
            <a:pPr lvl="1">
              <a:lnSpc>
                <a:spcPct val="100000"/>
              </a:lnSpc>
              <a:buClr>
                <a:srgbClr val="0070C0"/>
              </a:buClr>
            </a:pPr>
            <a:r>
              <a:rPr lang="en-GB" sz="2000" dirty="0">
                <a:solidFill>
                  <a:schemeClr val="accent6">
                    <a:lumMod val="10000"/>
                  </a:schemeClr>
                </a:solidFill>
                <a:ea typeface="ＭＳ Ｐゴシック" charset="0"/>
              </a:rPr>
              <a:t>Including monitoring and evaluation of outcomes and impact</a:t>
            </a:r>
            <a:endParaRPr lang="en-US" sz="2000" dirty="0">
              <a:solidFill>
                <a:schemeClr val="accent6">
                  <a:lumMod val="10000"/>
                </a:schemeClr>
              </a:solidFill>
              <a:ea typeface="ＭＳ Ｐゴシック" charset="0"/>
            </a:endParaRPr>
          </a:p>
          <a:p>
            <a:pPr>
              <a:buClr>
                <a:srgbClr val="0070C0"/>
              </a:buClr>
              <a:buFont typeface="Courier New"/>
              <a:buChar char="o"/>
            </a:pPr>
            <a:endParaRPr lang="en-US" sz="2000" dirty="0" smtClean="0">
              <a:solidFill>
                <a:schemeClr val="tx1"/>
              </a:solidFill>
              <a:ea typeface="ＭＳ Ｐゴシック" charset="0"/>
            </a:endParaRPr>
          </a:p>
          <a:p>
            <a:pPr>
              <a:buClr>
                <a:srgbClr val="0070C0"/>
              </a:buClr>
              <a:buFont typeface="Courier New"/>
              <a:buChar char="o"/>
            </a:pPr>
            <a:endParaRPr lang="en-US" sz="2000" dirty="0">
              <a:solidFill>
                <a:schemeClr val="tx1"/>
              </a:solidFill>
              <a:ea typeface="ＭＳ Ｐゴシック" charset="0"/>
            </a:endParaRPr>
          </a:p>
        </p:txBody>
      </p:sp>
      <p:sp>
        <p:nvSpPr>
          <p:cNvPr id="5" name="Title 1"/>
          <p:cNvSpPr txBox="1">
            <a:spLocks/>
          </p:cNvSpPr>
          <p:nvPr/>
        </p:nvSpPr>
        <p:spPr bwMode="auto">
          <a:xfrm>
            <a:off x="3635896" y="57944"/>
            <a:ext cx="5400600" cy="10668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noAutofit/>
          </a:bodyPr>
          <a:lstStyle>
            <a:lvl1pPr algn="ctr" rtl="0" eaLnBrk="0" fontAlgn="base" hangingPunct="0">
              <a:spcBef>
                <a:spcPct val="0"/>
              </a:spcBef>
              <a:spcAft>
                <a:spcPct val="0"/>
              </a:spcAft>
              <a:defRPr sz="3500" b="1">
                <a:solidFill>
                  <a:schemeClr val="hlink"/>
                </a:solidFill>
                <a:latin typeface="Calibri" panose="020F0502020204030204" pitchFamily="34" charset="0"/>
                <a:ea typeface="MS PGothic" pitchFamily="34" charset="-128"/>
                <a:cs typeface="+mj-cs"/>
              </a:defRPr>
            </a:lvl1pPr>
            <a:lvl2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2pPr>
            <a:lvl3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3pPr>
            <a:lvl4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4pPr>
            <a:lvl5pPr algn="ctr" rtl="0" eaLnBrk="0" fontAlgn="base" hangingPunct="0">
              <a:spcBef>
                <a:spcPct val="0"/>
              </a:spcBef>
              <a:spcAft>
                <a:spcPct val="0"/>
              </a:spcAft>
              <a:defRPr sz="3500" b="1">
                <a:solidFill>
                  <a:schemeClr val="hlink"/>
                </a:solidFill>
                <a:latin typeface="Arial" charset="0"/>
                <a:ea typeface="MS PGothic" pitchFamily="34" charset="-128"/>
                <a:cs typeface="Arial" charset="0"/>
              </a:defRPr>
            </a:lvl5pPr>
            <a:lvl6pPr marL="457200" algn="ctr" rtl="0" fontAlgn="base">
              <a:spcBef>
                <a:spcPct val="0"/>
              </a:spcBef>
              <a:spcAft>
                <a:spcPct val="0"/>
              </a:spcAft>
              <a:defRPr sz="3500" b="1">
                <a:solidFill>
                  <a:schemeClr val="hlink"/>
                </a:solidFill>
                <a:latin typeface="Arial" charset="0"/>
                <a:cs typeface="Arial" charset="0"/>
              </a:defRPr>
            </a:lvl6pPr>
            <a:lvl7pPr marL="914400" algn="ctr" rtl="0" fontAlgn="base">
              <a:spcBef>
                <a:spcPct val="0"/>
              </a:spcBef>
              <a:spcAft>
                <a:spcPct val="0"/>
              </a:spcAft>
              <a:defRPr sz="3500" b="1">
                <a:solidFill>
                  <a:schemeClr val="hlink"/>
                </a:solidFill>
                <a:latin typeface="Arial" charset="0"/>
                <a:cs typeface="Arial" charset="0"/>
              </a:defRPr>
            </a:lvl7pPr>
            <a:lvl8pPr marL="1371600" algn="ctr" rtl="0" fontAlgn="base">
              <a:spcBef>
                <a:spcPct val="0"/>
              </a:spcBef>
              <a:spcAft>
                <a:spcPct val="0"/>
              </a:spcAft>
              <a:defRPr sz="3500" b="1">
                <a:solidFill>
                  <a:schemeClr val="hlink"/>
                </a:solidFill>
                <a:latin typeface="Arial" charset="0"/>
                <a:cs typeface="Arial" charset="0"/>
              </a:defRPr>
            </a:lvl8pPr>
            <a:lvl9pPr marL="1828800" algn="ctr" rtl="0" fontAlgn="base">
              <a:spcBef>
                <a:spcPct val="0"/>
              </a:spcBef>
              <a:spcAft>
                <a:spcPct val="0"/>
              </a:spcAft>
              <a:defRPr sz="3500" b="1">
                <a:solidFill>
                  <a:schemeClr val="hlink"/>
                </a:solidFill>
                <a:latin typeface="Arial" charset="0"/>
                <a:cs typeface="Arial" charset="0"/>
              </a:defRPr>
            </a:lvl9pPr>
          </a:lstStyle>
          <a:p>
            <a:r>
              <a:rPr lang="en-GB" sz="3600" dirty="0">
                <a:solidFill>
                  <a:schemeClr val="tx1">
                    <a:lumMod val="75000"/>
                  </a:schemeClr>
                </a:solidFill>
                <a:ea typeface="ＭＳ Ｐゴシック" pitchFamily="34" charset="-128"/>
              </a:rPr>
              <a:t>Missed opportunities </a:t>
            </a:r>
            <a:endParaRPr lang="en-GB" sz="3600" dirty="0" smtClean="0">
              <a:solidFill>
                <a:schemeClr val="tx1">
                  <a:lumMod val="75000"/>
                </a:schemeClr>
              </a:solidFill>
              <a:ea typeface="ＭＳ Ｐゴシック" pitchFamily="34" charset="-128"/>
            </a:endParaRPr>
          </a:p>
          <a:p>
            <a:r>
              <a:rPr lang="en-GB" sz="3600" dirty="0" smtClean="0">
                <a:solidFill>
                  <a:schemeClr val="tx1">
                    <a:lumMod val="75000"/>
                  </a:schemeClr>
                </a:solidFill>
                <a:ea typeface="ＭＳ Ｐゴシック" pitchFamily="34" charset="-128"/>
              </a:rPr>
              <a:t>persist as a problem</a:t>
            </a:r>
            <a:endParaRPr lang="en-GB" sz="3600" dirty="0">
              <a:solidFill>
                <a:schemeClr val="tx1">
                  <a:lumMod val="75000"/>
                </a:schemeClr>
              </a:solidFill>
              <a:ea typeface="ＭＳ Ｐゴシック" pitchFamily="34" charset="-128"/>
            </a:endParaRPr>
          </a:p>
        </p:txBody>
      </p:sp>
    </p:spTree>
    <p:extLst>
      <p:ext uri="{BB962C8B-B14F-4D97-AF65-F5344CB8AC3E}">
        <p14:creationId xmlns:p14="http://schemas.microsoft.com/office/powerpoint/2010/main" val="3311057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Objectives</a:t>
            </a:r>
            <a:endParaRPr lang="en-US" dirty="0"/>
          </a:p>
        </p:txBody>
      </p:sp>
      <p:sp>
        <p:nvSpPr>
          <p:cNvPr id="3" name="Text Placeholder 2"/>
          <p:cNvSpPr>
            <a:spLocks noGrp="1"/>
          </p:cNvSpPr>
          <p:nvPr>
            <p:ph type="body" idx="1"/>
          </p:nvPr>
        </p:nvSpPr>
        <p:spPr>
          <a:xfrm>
            <a:off x="357840" y="3839436"/>
            <a:ext cx="8534639" cy="2181852"/>
          </a:xfrm>
        </p:spPr>
        <p:txBody>
          <a:bodyPr>
            <a:normAutofit/>
          </a:bodyPr>
          <a:lstStyle/>
          <a:p>
            <a:pPr marL="457200" indent="-457200">
              <a:buFont typeface="+mj-lt"/>
              <a:buAutoNum type="arabicPeriod"/>
            </a:pPr>
            <a:r>
              <a:rPr lang="en-GB" dirty="0" smtClean="0"/>
              <a:t>To share lessons learned from the first pilot countries</a:t>
            </a:r>
          </a:p>
          <a:p>
            <a:pPr marL="457200" indent="-457200">
              <a:buFont typeface="+mj-lt"/>
              <a:buAutoNum type="arabicPeriod"/>
            </a:pPr>
            <a:r>
              <a:rPr lang="en-GB" dirty="0" smtClean="0"/>
              <a:t>To aid discussion on how the MOV strategy has been adapted for Cambodia</a:t>
            </a:r>
          </a:p>
          <a:p>
            <a:pPr marL="457200" indent="-457200">
              <a:buFont typeface="+mj-lt"/>
              <a:buAutoNum type="arabicPeriod"/>
            </a:pPr>
            <a:r>
              <a:rPr lang="en-GB" dirty="0" smtClean="0"/>
              <a:t>To provide context for the next set of presentations which are specific to the evidence of missed opportunities in Cambodia</a:t>
            </a:r>
          </a:p>
          <a:p>
            <a:endParaRPr lang="en-US" dirty="0"/>
          </a:p>
        </p:txBody>
      </p:sp>
    </p:spTree>
    <p:extLst>
      <p:ext uri="{BB962C8B-B14F-4D97-AF65-F5344CB8AC3E}">
        <p14:creationId xmlns:p14="http://schemas.microsoft.com/office/powerpoint/2010/main" val="1942507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 y="116632"/>
            <a:ext cx="8510155" cy="1143000"/>
          </a:xfrm>
        </p:spPr>
        <p:txBody>
          <a:bodyPr>
            <a:normAutofit fontScale="90000"/>
          </a:bodyPr>
          <a:lstStyle/>
          <a:p>
            <a:r>
              <a:rPr lang="en-US" sz="4200" b="1" dirty="0" smtClean="0"/>
              <a:t>Malawi’s Three-pronged Approach To Reduce MOVs</a:t>
            </a:r>
            <a:endParaRPr lang="en-US" sz="4200" b="1" dirty="0"/>
          </a:p>
        </p:txBody>
      </p:sp>
      <p:sp>
        <p:nvSpPr>
          <p:cNvPr id="3" name="Content Placeholder 2"/>
          <p:cNvSpPr>
            <a:spLocks noGrp="1"/>
          </p:cNvSpPr>
          <p:nvPr>
            <p:ph idx="1"/>
          </p:nvPr>
        </p:nvSpPr>
        <p:spPr>
          <a:xfrm>
            <a:off x="179512" y="1916832"/>
            <a:ext cx="5330536" cy="3715482"/>
          </a:xfrm>
        </p:spPr>
        <p:txBody>
          <a:bodyPr>
            <a:normAutofit/>
          </a:bodyPr>
          <a:lstStyle/>
          <a:p>
            <a:pPr>
              <a:buFont typeface="Wingdings" panose="05000000000000000000" pitchFamily="2" charset="2"/>
              <a:buChar char="ü"/>
            </a:pPr>
            <a:r>
              <a:rPr lang="en-US" sz="3600" b="1" dirty="0" smtClean="0">
                <a:solidFill>
                  <a:schemeClr val="tx1">
                    <a:lumMod val="50000"/>
                  </a:schemeClr>
                </a:solidFill>
              </a:rPr>
              <a:t>Address caregiver gaps</a:t>
            </a:r>
          </a:p>
          <a:p>
            <a:pPr>
              <a:buFont typeface="Wingdings" panose="05000000000000000000" pitchFamily="2" charset="2"/>
              <a:buChar char="ü"/>
            </a:pPr>
            <a:r>
              <a:rPr lang="en-US" sz="3600" b="1" dirty="0" smtClean="0">
                <a:solidFill>
                  <a:schemeClr val="tx1">
                    <a:lumMod val="50000"/>
                  </a:schemeClr>
                </a:solidFill>
              </a:rPr>
              <a:t>Address health care worker gaps</a:t>
            </a:r>
          </a:p>
          <a:p>
            <a:pPr>
              <a:buFont typeface="Wingdings" panose="05000000000000000000" pitchFamily="2" charset="2"/>
              <a:buChar char="ü"/>
            </a:pPr>
            <a:r>
              <a:rPr lang="en-US" sz="3600" b="1" dirty="0" smtClean="0">
                <a:solidFill>
                  <a:schemeClr val="tx1">
                    <a:lumMod val="50000"/>
                  </a:schemeClr>
                </a:solidFill>
              </a:rPr>
              <a:t>Reduce logistical barriers to immunization</a:t>
            </a:r>
            <a:endParaRPr lang="en-US" sz="3600" b="1" dirty="0">
              <a:solidFill>
                <a:schemeClr val="tx1">
                  <a:lumMod val="50000"/>
                </a:schemeClr>
              </a:solidFill>
            </a:endParaRPr>
          </a:p>
        </p:txBody>
      </p:sp>
      <p:graphicFrame>
        <p:nvGraphicFramePr>
          <p:cNvPr id="5" name="Diagram 4"/>
          <p:cNvGraphicFramePr/>
          <p:nvPr>
            <p:extLst>
              <p:ext uri="{D42A27DB-BD31-4B8C-83A1-F6EECF244321}">
                <p14:modId xmlns:p14="http://schemas.microsoft.com/office/powerpoint/2010/main" val="3337334563"/>
              </p:ext>
            </p:extLst>
          </p:nvPr>
        </p:nvGraphicFramePr>
        <p:xfrm>
          <a:off x="4932040" y="764704"/>
          <a:ext cx="4499264" cy="5070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039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66"/>
            <a:ext cx="8229600" cy="1143000"/>
          </a:xfrm>
        </p:spPr>
        <p:txBody>
          <a:bodyPr/>
          <a:lstStyle/>
          <a:p>
            <a:r>
              <a:rPr lang="en-US" b="1" dirty="0" smtClean="0"/>
              <a:t>Address Caregiver Gaps</a:t>
            </a:r>
            <a:endParaRPr lang="en-US" b="1" dirty="0"/>
          </a:p>
        </p:txBody>
      </p:sp>
      <p:sp>
        <p:nvSpPr>
          <p:cNvPr id="3" name="Content Placeholder 2"/>
          <p:cNvSpPr>
            <a:spLocks noGrp="1"/>
          </p:cNvSpPr>
          <p:nvPr>
            <p:ph idx="1"/>
          </p:nvPr>
        </p:nvSpPr>
        <p:spPr>
          <a:xfrm>
            <a:off x="457200" y="1556793"/>
            <a:ext cx="8229600" cy="4715146"/>
          </a:xfrm>
        </p:spPr>
        <p:txBody>
          <a:bodyPr>
            <a:normAutofit/>
          </a:bodyPr>
          <a:lstStyle/>
          <a:p>
            <a:pPr>
              <a:buFont typeface="Wingdings" panose="05000000000000000000" pitchFamily="2" charset="2"/>
              <a:buChar char="ü"/>
            </a:pPr>
            <a:r>
              <a:rPr lang="en-US" sz="3200" b="1" dirty="0" smtClean="0"/>
              <a:t>Augment current health talks for parents</a:t>
            </a:r>
          </a:p>
          <a:p>
            <a:pPr lvl="1">
              <a:buFont typeface="Wingdings" panose="05000000000000000000" pitchFamily="2" charset="2"/>
              <a:buChar char="ü"/>
            </a:pPr>
            <a:r>
              <a:rPr lang="en-US" sz="2800" dirty="0" smtClean="0"/>
              <a:t>Emphasize importance of bringing health passports</a:t>
            </a:r>
          </a:p>
          <a:p>
            <a:pPr lvl="1">
              <a:buFont typeface="Wingdings" panose="05000000000000000000" pitchFamily="2" charset="2"/>
              <a:buChar char="ü"/>
            </a:pPr>
            <a:r>
              <a:rPr lang="en-US" sz="2800" dirty="0" smtClean="0"/>
              <a:t>Encourage proactive vaccination checks at every point of contact with a health service</a:t>
            </a:r>
          </a:p>
          <a:p>
            <a:pPr>
              <a:buFont typeface="Wingdings" panose="05000000000000000000" pitchFamily="2" charset="2"/>
              <a:buChar char="ü"/>
            </a:pPr>
            <a:r>
              <a:rPr lang="en-US" sz="3200" b="1" dirty="0" smtClean="0"/>
              <a:t>Orient drama groups to present at health facilities</a:t>
            </a:r>
          </a:p>
          <a:p>
            <a:pPr>
              <a:buFont typeface="Wingdings" panose="05000000000000000000" pitchFamily="2" charset="2"/>
              <a:buChar char="ü"/>
            </a:pPr>
            <a:r>
              <a:rPr lang="en-US" sz="3200" b="1" dirty="0" smtClean="0"/>
              <a:t>Increase orientations to community health volunteers</a:t>
            </a:r>
          </a:p>
        </p:txBody>
      </p:sp>
    </p:spTree>
    <p:extLst>
      <p:ext uri="{BB962C8B-B14F-4D97-AF65-F5344CB8AC3E}">
        <p14:creationId xmlns:p14="http://schemas.microsoft.com/office/powerpoint/2010/main" val="4140801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110"/>
            <a:ext cx="8229600" cy="1143000"/>
          </a:xfrm>
        </p:spPr>
        <p:txBody>
          <a:bodyPr/>
          <a:lstStyle/>
          <a:p>
            <a:r>
              <a:rPr lang="en-US" b="1" dirty="0" smtClean="0"/>
              <a:t>Address Health Care Worker Gaps</a:t>
            </a:r>
            <a:endParaRPr lang="en-US" b="1" dirty="0"/>
          </a:p>
        </p:txBody>
      </p:sp>
      <p:sp>
        <p:nvSpPr>
          <p:cNvPr id="3" name="Content Placeholder 2"/>
          <p:cNvSpPr>
            <a:spLocks noGrp="1"/>
          </p:cNvSpPr>
          <p:nvPr>
            <p:ph idx="1"/>
          </p:nvPr>
        </p:nvSpPr>
        <p:spPr>
          <a:xfrm>
            <a:off x="179512" y="1412776"/>
            <a:ext cx="8507288" cy="4938675"/>
          </a:xfrm>
        </p:spPr>
        <p:txBody>
          <a:bodyPr>
            <a:normAutofit/>
          </a:bodyPr>
          <a:lstStyle/>
          <a:p>
            <a:pPr>
              <a:buFont typeface="Wingdings" panose="05000000000000000000" pitchFamily="2" charset="2"/>
              <a:buChar char="ü"/>
            </a:pPr>
            <a:r>
              <a:rPr lang="en-US" sz="3200" b="1" dirty="0" smtClean="0"/>
              <a:t>Deploy an immunization training module</a:t>
            </a:r>
          </a:p>
          <a:p>
            <a:pPr lvl="1">
              <a:buFont typeface="Wingdings" panose="05000000000000000000" pitchFamily="2" charset="2"/>
              <a:buChar char="ü"/>
            </a:pPr>
            <a:r>
              <a:rPr lang="en-US" sz="3200" dirty="0" smtClean="0"/>
              <a:t>Train both immunization </a:t>
            </a:r>
            <a:r>
              <a:rPr lang="en-US" sz="3200" b="1" dirty="0" smtClean="0">
                <a:solidFill>
                  <a:srgbClr val="0070C0"/>
                </a:solidFill>
              </a:rPr>
              <a:t>and </a:t>
            </a:r>
            <a:r>
              <a:rPr lang="en-US" sz="3200" b="1" i="1" dirty="0" smtClean="0">
                <a:solidFill>
                  <a:srgbClr val="0070C0"/>
                </a:solidFill>
              </a:rPr>
              <a:t>non-immunization</a:t>
            </a:r>
            <a:r>
              <a:rPr lang="en-US" sz="3200" b="1" dirty="0" smtClean="0">
                <a:solidFill>
                  <a:srgbClr val="0070C0"/>
                </a:solidFill>
              </a:rPr>
              <a:t> staff</a:t>
            </a:r>
          </a:p>
          <a:p>
            <a:pPr>
              <a:buFont typeface="Wingdings" panose="05000000000000000000" pitchFamily="2" charset="2"/>
              <a:buChar char="ü"/>
            </a:pPr>
            <a:r>
              <a:rPr lang="en-US" sz="3200" b="1" dirty="0" smtClean="0"/>
              <a:t>Produce and disseminate new </a:t>
            </a:r>
            <a:r>
              <a:rPr lang="en-US" sz="3200" b="1" dirty="0" smtClean="0">
                <a:solidFill>
                  <a:srgbClr val="0070C0"/>
                </a:solidFill>
              </a:rPr>
              <a:t>job aids</a:t>
            </a:r>
          </a:p>
          <a:p>
            <a:pPr>
              <a:buFont typeface="Wingdings" panose="05000000000000000000" pitchFamily="2" charset="2"/>
              <a:buChar char="ü"/>
            </a:pPr>
            <a:r>
              <a:rPr lang="en-US" sz="3200" b="1" dirty="0" smtClean="0"/>
              <a:t>Send monthly letters to health facilities with friendly reminders to </a:t>
            </a:r>
            <a:r>
              <a:rPr lang="en-US" sz="3200" b="1" dirty="0" smtClean="0">
                <a:solidFill>
                  <a:srgbClr val="0070C0"/>
                </a:solidFill>
              </a:rPr>
              <a:t>conduct</a:t>
            </a:r>
            <a:r>
              <a:rPr lang="en-US" sz="3200" dirty="0" smtClean="0">
                <a:solidFill>
                  <a:srgbClr val="0070C0"/>
                </a:solidFill>
              </a:rPr>
              <a:t> </a:t>
            </a:r>
            <a:r>
              <a:rPr lang="en-US" sz="3200" b="1" dirty="0" smtClean="0">
                <a:solidFill>
                  <a:srgbClr val="0070C0"/>
                </a:solidFill>
              </a:rPr>
              <a:t>daily vaccination sessions</a:t>
            </a:r>
          </a:p>
          <a:p>
            <a:pPr>
              <a:buFont typeface="Wingdings" panose="05000000000000000000" pitchFamily="2" charset="2"/>
              <a:buChar char="ü"/>
            </a:pPr>
            <a:r>
              <a:rPr lang="en-US" sz="3200" b="1" dirty="0" smtClean="0"/>
              <a:t>Enhance </a:t>
            </a:r>
            <a:r>
              <a:rPr lang="en-US" sz="3200" b="1" dirty="0">
                <a:solidFill>
                  <a:srgbClr val="0070C0"/>
                </a:solidFill>
              </a:rPr>
              <a:t>supportive </a:t>
            </a:r>
            <a:r>
              <a:rPr lang="en-US" sz="3200" b="1" dirty="0" smtClean="0">
                <a:solidFill>
                  <a:srgbClr val="0070C0"/>
                </a:solidFill>
              </a:rPr>
              <a:t>supervision </a:t>
            </a:r>
          </a:p>
        </p:txBody>
      </p:sp>
    </p:spTree>
    <p:extLst>
      <p:ext uri="{BB962C8B-B14F-4D97-AF65-F5344CB8AC3E}">
        <p14:creationId xmlns:p14="http://schemas.microsoft.com/office/powerpoint/2010/main" val="4008772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70"/>
            <a:ext cx="8229600" cy="1143000"/>
          </a:xfrm>
        </p:spPr>
        <p:txBody>
          <a:bodyPr/>
          <a:lstStyle/>
          <a:p>
            <a:r>
              <a:rPr lang="en-US" b="1" dirty="0" smtClean="0"/>
              <a:t>Address Logistic Barriers</a:t>
            </a:r>
            <a:endParaRPr lang="en-US" b="1" dirty="0"/>
          </a:p>
        </p:txBody>
      </p:sp>
      <p:sp>
        <p:nvSpPr>
          <p:cNvPr id="3" name="Content Placeholder 2"/>
          <p:cNvSpPr>
            <a:spLocks noGrp="1"/>
          </p:cNvSpPr>
          <p:nvPr>
            <p:ph idx="1"/>
          </p:nvPr>
        </p:nvSpPr>
        <p:spPr>
          <a:xfrm>
            <a:off x="457200" y="1556793"/>
            <a:ext cx="8229600" cy="4701894"/>
          </a:xfrm>
        </p:spPr>
        <p:txBody>
          <a:bodyPr>
            <a:normAutofit/>
          </a:bodyPr>
          <a:lstStyle/>
          <a:p>
            <a:pPr>
              <a:buFont typeface="Wingdings" panose="05000000000000000000" pitchFamily="2" charset="2"/>
              <a:buChar char="ü"/>
            </a:pPr>
            <a:r>
              <a:rPr lang="en-US" sz="3200" b="1" dirty="0" smtClean="0"/>
              <a:t>Malawi MoH to train national, zonal, and district EPI officers in the </a:t>
            </a:r>
            <a:r>
              <a:rPr lang="en-US" sz="3200" b="1" dirty="0" smtClean="0">
                <a:solidFill>
                  <a:srgbClr val="0070C0"/>
                </a:solidFill>
              </a:rPr>
              <a:t>Stock Management Tool</a:t>
            </a:r>
          </a:p>
          <a:p>
            <a:pPr lvl="1">
              <a:buFont typeface="Wingdings" panose="05000000000000000000" pitchFamily="2" charset="2"/>
              <a:buChar char="ü"/>
            </a:pPr>
            <a:r>
              <a:rPr lang="en-US" sz="2800" dirty="0" smtClean="0"/>
              <a:t>Develop a detailed plan to ensure timely distribution of vaccines to the zonal level</a:t>
            </a:r>
          </a:p>
          <a:p>
            <a:pPr>
              <a:buFont typeface="Wingdings" panose="05000000000000000000" pitchFamily="2" charset="2"/>
              <a:buChar char="ü"/>
            </a:pPr>
            <a:r>
              <a:rPr lang="en-US" sz="3200" b="1" dirty="0" smtClean="0"/>
              <a:t>Install new Solar Direct Drive (SDD) refrigerators</a:t>
            </a:r>
          </a:p>
          <a:p>
            <a:pPr lvl="1">
              <a:buFont typeface="Wingdings" panose="05000000000000000000" pitchFamily="2" charset="2"/>
              <a:buChar char="ü"/>
            </a:pPr>
            <a:r>
              <a:rPr lang="en-US" sz="2800" dirty="0" smtClean="0">
                <a:solidFill>
                  <a:srgbClr val="0070C0"/>
                </a:solidFill>
              </a:rPr>
              <a:t>Replace all kerosene and gas refrigerators </a:t>
            </a:r>
            <a:r>
              <a:rPr lang="en-US" sz="2800" dirty="0" smtClean="0"/>
              <a:t>with SDDs</a:t>
            </a:r>
          </a:p>
        </p:txBody>
      </p:sp>
    </p:spTree>
    <p:extLst>
      <p:ext uri="{BB962C8B-B14F-4D97-AF65-F5344CB8AC3E}">
        <p14:creationId xmlns:p14="http://schemas.microsoft.com/office/powerpoint/2010/main" val="40577541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Status of Malawi Implementation</a:t>
            </a:r>
            <a:endParaRPr lang="en-US" b="1"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en-US" b="1" dirty="0" smtClean="0"/>
              <a:t>Malawi conducted the MOV assessment in </a:t>
            </a:r>
            <a:r>
              <a:rPr lang="en-US" b="1" dirty="0" smtClean="0">
                <a:solidFill>
                  <a:srgbClr val="0070C0"/>
                </a:solidFill>
              </a:rPr>
              <a:t>August 2015</a:t>
            </a:r>
          </a:p>
          <a:p>
            <a:pPr>
              <a:buFont typeface="Wingdings" panose="05000000000000000000" pitchFamily="2" charset="2"/>
              <a:buChar char="q"/>
            </a:pPr>
            <a:r>
              <a:rPr lang="en-US" b="1" dirty="0" smtClean="0"/>
              <a:t>Implementation plan included in </a:t>
            </a:r>
            <a:r>
              <a:rPr lang="en-US" b="1" dirty="0" smtClean="0">
                <a:solidFill>
                  <a:srgbClr val="0070C0"/>
                </a:solidFill>
              </a:rPr>
              <a:t>annual EPI work plan </a:t>
            </a:r>
            <a:r>
              <a:rPr lang="en-US" b="1" dirty="0" smtClean="0"/>
              <a:t>for 2016</a:t>
            </a:r>
          </a:p>
          <a:p>
            <a:pPr lvl="1">
              <a:buFont typeface="Courier New" panose="02070309020205020404" pitchFamily="49" charset="0"/>
              <a:buChar char="o"/>
            </a:pPr>
            <a:r>
              <a:rPr lang="en-US" b="1" dirty="0" smtClean="0"/>
              <a:t>Interventions </a:t>
            </a:r>
            <a:r>
              <a:rPr lang="en-US" b="1" dirty="0" smtClean="0">
                <a:solidFill>
                  <a:srgbClr val="0070C0"/>
                </a:solidFill>
              </a:rPr>
              <a:t>delayed</a:t>
            </a:r>
            <a:r>
              <a:rPr lang="en-US" b="1" dirty="0" smtClean="0"/>
              <a:t> due to delay in approval of Gavi HSS funds</a:t>
            </a:r>
          </a:p>
          <a:p>
            <a:pPr lvl="1">
              <a:buFont typeface="Courier New" panose="02070309020205020404" pitchFamily="49" charset="0"/>
              <a:buChar char="o"/>
            </a:pPr>
            <a:r>
              <a:rPr lang="en-US" b="1" dirty="0" smtClean="0"/>
              <a:t>Now included in </a:t>
            </a:r>
            <a:r>
              <a:rPr lang="en-US" b="1" dirty="0" err="1" smtClean="0">
                <a:solidFill>
                  <a:srgbClr val="0070C0"/>
                </a:solidFill>
              </a:rPr>
              <a:t>Gavi</a:t>
            </a:r>
            <a:r>
              <a:rPr lang="en-US" b="1" dirty="0" smtClean="0">
                <a:solidFill>
                  <a:srgbClr val="0070C0"/>
                </a:solidFill>
              </a:rPr>
              <a:t> CEF</a:t>
            </a:r>
          </a:p>
          <a:p>
            <a:pPr>
              <a:buFont typeface="Wingdings" panose="05000000000000000000" pitchFamily="2" charset="2"/>
              <a:buChar char="q"/>
            </a:pPr>
            <a:r>
              <a:rPr lang="en-US" b="1" dirty="0" smtClean="0"/>
              <a:t>WHO and CDC collaborating on a 2YL/MOV strategy, starting in Q1-2018</a:t>
            </a:r>
          </a:p>
          <a:p>
            <a:pPr lvl="1">
              <a:buFont typeface="Courier New" panose="02070309020205020404" pitchFamily="49" charset="0"/>
              <a:buChar char="o"/>
            </a:pPr>
            <a:r>
              <a:rPr lang="en-US" b="1" dirty="0" smtClean="0"/>
              <a:t>Plan is to pilot interventions in two priority districts</a:t>
            </a:r>
          </a:p>
          <a:p>
            <a:pPr>
              <a:buFont typeface="Wingdings" panose="05000000000000000000" pitchFamily="2" charset="2"/>
              <a:buChar char="q"/>
            </a:pPr>
            <a:r>
              <a:rPr lang="en-US" b="1" dirty="0" smtClean="0">
                <a:solidFill>
                  <a:srgbClr val="0070C0"/>
                </a:solidFill>
              </a:rPr>
              <a:t>Impact evaluation</a:t>
            </a:r>
            <a:r>
              <a:rPr lang="en-US" b="1" dirty="0" smtClean="0"/>
              <a:t> planned for Q2-2019</a:t>
            </a:r>
          </a:p>
          <a:p>
            <a:pPr lvl="1">
              <a:buFont typeface="Courier New" panose="02070309020205020404" pitchFamily="49" charset="0"/>
              <a:buChar char="o"/>
            </a:pPr>
            <a:r>
              <a:rPr lang="en-US" b="1" dirty="0" smtClean="0">
                <a:solidFill>
                  <a:srgbClr val="0070C0"/>
                </a:solidFill>
              </a:rPr>
              <a:t>Scale-up to other districts </a:t>
            </a:r>
            <a:r>
              <a:rPr lang="en-US" b="1" dirty="0" smtClean="0"/>
              <a:t>with Gavi CEF funds</a:t>
            </a:r>
          </a:p>
        </p:txBody>
      </p:sp>
    </p:spTree>
    <p:extLst>
      <p:ext uri="{BB962C8B-B14F-4D97-AF65-F5344CB8AC3E}">
        <p14:creationId xmlns:p14="http://schemas.microsoft.com/office/powerpoint/2010/main" val="264323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41" y="251214"/>
            <a:ext cx="8458200" cy="801522"/>
          </a:xfrm>
        </p:spPr>
        <p:txBody>
          <a:bodyPr>
            <a:normAutofit fontScale="90000"/>
          </a:bodyPr>
          <a:lstStyle/>
          <a:p>
            <a:r>
              <a:rPr lang="en-GB" dirty="0" smtClean="0">
                <a:solidFill>
                  <a:schemeClr val="tx1"/>
                </a:solidFill>
              </a:rPr>
              <a:t>Chad 2015-2017 work plan to reduce MOVs</a:t>
            </a:r>
            <a:endParaRPr lang="en-GB" dirty="0">
              <a:solidFill>
                <a:schemeClr val="tx1"/>
              </a:solidFill>
            </a:endParaRPr>
          </a:p>
        </p:txBody>
      </p:sp>
      <p:sp>
        <p:nvSpPr>
          <p:cNvPr id="3" name="Content Placeholder 2"/>
          <p:cNvSpPr>
            <a:spLocks noGrp="1"/>
          </p:cNvSpPr>
          <p:nvPr>
            <p:ph idx="1"/>
          </p:nvPr>
        </p:nvSpPr>
        <p:spPr>
          <a:xfrm>
            <a:off x="442912" y="1381126"/>
            <a:ext cx="5353224" cy="4562475"/>
          </a:xfrm>
        </p:spPr>
        <p:txBody>
          <a:bodyPr>
            <a:normAutofit lnSpcReduction="10000"/>
          </a:bodyPr>
          <a:lstStyle/>
          <a:p>
            <a:r>
              <a:rPr lang="en-GB" dirty="0" smtClean="0">
                <a:solidFill>
                  <a:schemeClr val="tx1">
                    <a:lumMod val="50000"/>
                  </a:schemeClr>
                </a:solidFill>
              </a:rPr>
              <a:t>Directive signed by the Minister, to all HW with 10 actions to reduce MOVs</a:t>
            </a:r>
          </a:p>
          <a:p>
            <a:r>
              <a:rPr lang="en-GB" dirty="0" smtClean="0">
                <a:solidFill>
                  <a:schemeClr val="tx1">
                    <a:lumMod val="50000"/>
                  </a:schemeClr>
                </a:solidFill>
              </a:rPr>
              <a:t>Training of HWs, including non-immunization staff</a:t>
            </a:r>
          </a:p>
          <a:p>
            <a:r>
              <a:rPr lang="en-GB" dirty="0" smtClean="0">
                <a:solidFill>
                  <a:schemeClr val="tx1">
                    <a:lumMod val="50000"/>
                  </a:schemeClr>
                </a:solidFill>
              </a:rPr>
              <a:t>Improved supervision and monitoring</a:t>
            </a:r>
          </a:p>
          <a:p>
            <a:r>
              <a:rPr lang="en-GB" dirty="0" smtClean="0">
                <a:solidFill>
                  <a:schemeClr val="tx1">
                    <a:lumMod val="50000"/>
                  </a:schemeClr>
                </a:solidFill>
              </a:rPr>
              <a:t>Social mobilization of communities and caregivers </a:t>
            </a:r>
          </a:p>
          <a:p>
            <a:pPr lvl="1"/>
            <a:r>
              <a:rPr lang="en-GB" sz="2400" dirty="0" smtClean="0">
                <a:solidFill>
                  <a:schemeClr val="tx1">
                    <a:lumMod val="50000"/>
                  </a:schemeClr>
                </a:solidFill>
              </a:rPr>
              <a:t>to always bring vaccination cards to all health service encounters</a:t>
            </a:r>
          </a:p>
          <a:p>
            <a:endParaRPr lang="en-GB" dirty="0">
              <a:solidFill>
                <a:schemeClr val="tx1">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4702">
            <a:off x="6146473" y="1685732"/>
            <a:ext cx="2995446"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68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4"/>
          </p:nvPr>
        </p:nvSpPr>
        <p:spPr/>
        <p:txBody>
          <a:bodyPr/>
          <a:lstStyle/>
          <a:p>
            <a:pPr>
              <a:defRPr/>
            </a:pPr>
            <a:fld id="{E059BFF3-D5FD-4D47-8C55-ECE7A7C65143}" type="slidenum">
              <a:rPr lang="en-US" smtClean="0">
                <a:solidFill>
                  <a:prstClr val="black"/>
                </a:solidFill>
              </a:rPr>
              <a:pPr>
                <a:defRPr/>
              </a:pPr>
              <a:t>26</a:t>
            </a:fld>
            <a:endParaRPr lang="en-US">
              <a:solidFill>
                <a:prstClr val="black"/>
              </a:solidFill>
            </a:endParaRPr>
          </a:p>
        </p:txBody>
      </p:sp>
      <p:sp>
        <p:nvSpPr>
          <p:cNvPr id="7" name="Text Placeholder 6"/>
          <p:cNvSpPr>
            <a:spLocks noGrp="1"/>
          </p:cNvSpPr>
          <p:nvPr>
            <p:ph type="body" sz="quarter" idx="21"/>
          </p:nvPr>
        </p:nvSpPr>
        <p:spPr/>
        <p:txBody>
          <a:bodyPr/>
          <a:lstStyle/>
          <a:p>
            <a:r>
              <a:rPr lang="en-GB" dirty="0" smtClean="0"/>
              <a:t>Chad MOH</a:t>
            </a:r>
            <a:endParaRPr lang="en-US" dirty="0"/>
          </a:p>
        </p:txBody>
      </p:sp>
      <p:sp>
        <p:nvSpPr>
          <p:cNvPr id="2" name="Title 1"/>
          <p:cNvSpPr>
            <a:spLocks noGrp="1"/>
          </p:cNvSpPr>
          <p:nvPr>
            <p:ph type="title"/>
          </p:nvPr>
        </p:nvSpPr>
        <p:spPr>
          <a:xfrm>
            <a:off x="449666" y="494546"/>
            <a:ext cx="4047109" cy="1213968"/>
          </a:xfrm>
        </p:spPr>
        <p:txBody>
          <a:bodyPr/>
          <a:lstStyle/>
          <a:p>
            <a:r>
              <a:rPr lang="en-GB" sz="2000" dirty="0" smtClean="0"/>
              <a:t>In Chad, this finding led to the adoption of 15 simple strategies to reduce MOV…</a:t>
            </a:r>
            <a:endParaRPr lang="en-US" sz="2000" dirty="0"/>
          </a:p>
        </p:txBody>
      </p:sp>
      <p:sp>
        <p:nvSpPr>
          <p:cNvPr id="12" name="Title 1"/>
          <p:cNvSpPr txBox="1">
            <a:spLocks/>
          </p:cNvSpPr>
          <p:nvPr/>
        </p:nvSpPr>
        <p:spPr bwMode="invGray">
          <a:xfrm>
            <a:off x="4515219" y="780854"/>
            <a:ext cx="4047109" cy="1213968"/>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GB" sz="2000" dirty="0" smtClean="0">
                <a:solidFill>
                  <a:srgbClr val="009CDE"/>
                </a:solidFill>
              </a:rPr>
              <a:t>…including </a:t>
            </a:r>
            <a:r>
              <a:rPr lang="en-GB" sz="2000" dirty="0">
                <a:solidFill>
                  <a:srgbClr val="009CDE"/>
                </a:solidFill>
              </a:rPr>
              <a:t>the issuance of </a:t>
            </a:r>
            <a:r>
              <a:rPr lang="en-GB" sz="2000" dirty="0" smtClean="0">
                <a:solidFill>
                  <a:srgbClr val="009CDE"/>
                </a:solidFill>
              </a:rPr>
              <a:t>vaccination “coupons” for cross-referral of children who visited for other reasons…</a:t>
            </a:r>
            <a:endParaRPr lang="en-US" sz="2000" dirty="0">
              <a:solidFill>
                <a:srgbClr val="009CDE"/>
              </a:solidFill>
            </a:endParaRPr>
          </a:p>
        </p:txBody>
      </p:sp>
      <p:pic>
        <p:nvPicPr>
          <p:cNvPr id="13" name="Image 3" descr="C:\Users\bintouk\Desktop\20170728_115348.jpg"/>
          <p:cNvPicPr>
            <a:picLocks noGrp="1"/>
          </p:cNvPicPr>
          <p:nvPr>
            <p:ph sz="half" idx="2"/>
          </p:nvPr>
        </p:nvPicPr>
        <p:blipFill rotWithShape="1">
          <a:blip r:embed="rId3" cstate="print">
            <a:extLst>
              <a:ext uri="{28A0092B-C50C-407E-A947-70E740481C1C}">
                <a14:useLocalDpi xmlns:a14="http://schemas.microsoft.com/office/drawing/2010/main" val="0"/>
              </a:ext>
            </a:extLst>
          </a:blip>
          <a:srcRect l="1" t="6966" r="3448"/>
          <a:stretch/>
        </p:blipFill>
        <p:spPr bwMode="auto">
          <a:xfrm>
            <a:off x="4693331" y="2073180"/>
            <a:ext cx="3868994" cy="3972580"/>
          </a:xfrm>
          <a:prstGeom prst="rect">
            <a:avLst/>
          </a:prstGeom>
          <a:noFill/>
          <a:ln>
            <a:noFill/>
          </a:ln>
        </p:spPr>
      </p:pic>
      <p:pic>
        <p:nvPicPr>
          <p:cNvPr id="4098"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43218" y="1800225"/>
            <a:ext cx="3936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997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940" y="170577"/>
            <a:ext cx="8780540" cy="936104"/>
          </a:xfrm>
        </p:spPr>
        <p:txBody>
          <a:bodyPr>
            <a:noAutofit/>
          </a:bodyPr>
          <a:lstStyle/>
          <a:p>
            <a:r>
              <a:rPr lang="en-GB" sz="3600" dirty="0" smtClean="0"/>
              <a:t>In the participating districts, this has led to an increase in the number of administered doses</a:t>
            </a:r>
            <a:endParaRPr lang="en-GB" sz="3600" dirty="0"/>
          </a:p>
        </p:txBody>
      </p:sp>
      <p:graphicFrame>
        <p:nvGraphicFramePr>
          <p:cNvPr id="4" name="Graphique 3"/>
          <p:cNvGraphicFramePr>
            <a:graphicFrameLocks/>
          </p:cNvGraphicFramePr>
          <p:nvPr>
            <p:extLst>
              <p:ext uri="{D42A27DB-BD31-4B8C-83A1-F6EECF244321}">
                <p14:modId xmlns:p14="http://schemas.microsoft.com/office/powerpoint/2010/main" val="23236997"/>
              </p:ext>
            </p:extLst>
          </p:nvPr>
        </p:nvGraphicFramePr>
        <p:xfrm>
          <a:off x="467544" y="1556792"/>
          <a:ext cx="8352928"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5004048" y="1998135"/>
            <a:ext cx="3816424" cy="4023154"/>
          </a:xfrm>
          <a:prstGeom prst="roundRect">
            <a:avLst/>
          </a:prstGeom>
          <a:solidFill>
            <a:schemeClr val="accent2">
              <a:alpha val="30000"/>
            </a:schemeClr>
          </a:solidFill>
          <a:ln w="44450"/>
        </p:spPr>
        <p:style>
          <a:lnRef idx="2">
            <a:schemeClr val="accent2"/>
          </a:lnRef>
          <a:fillRef idx="1">
            <a:schemeClr val="lt1"/>
          </a:fillRef>
          <a:effectRef idx="0">
            <a:schemeClr val="accent2"/>
          </a:effectRef>
          <a:fontRef idx="minor">
            <a:schemeClr val="dk1"/>
          </a:fontRef>
        </p:style>
        <p:txBody>
          <a:bodyPr rtlCol="0" anchor="ctr"/>
          <a:lstStyle/>
          <a:p>
            <a:pPr algn="justLow" defTabSz="457200">
              <a:spcAft>
                <a:spcPts val="6000"/>
              </a:spcAft>
              <a:tabLst>
                <a:tab pos="0" algn="l"/>
              </a:tabLst>
            </a:pPr>
            <a:endParaRPr lang="fr-FR" b="1" i="1" dirty="0">
              <a:ln>
                <a:solidFill>
                  <a:srgbClr val="C00000"/>
                </a:solidFill>
              </a:ln>
              <a:solidFill>
                <a:srgbClr val="002060"/>
              </a:solidFill>
            </a:endParaRPr>
          </a:p>
        </p:txBody>
      </p:sp>
      <p:sp>
        <p:nvSpPr>
          <p:cNvPr id="7" name="Rectangle 6"/>
          <p:cNvSpPr/>
          <p:nvPr/>
        </p:nvSpPr>
        <p:spPr>
          <a:xfrm>
            <a:off x="5364089" y="1988840"/>
            <a:ext cx="320834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Aft>
                <a:spcPts val="6000"/>
              </a:spcAft>
              <a:tabLst>
                <a:tab pos="0" algn="l"/>
              </a:tabLst>
            </a:pPr>
            <a:r>
              <a:rPr lang="fr-FR" sz="2000" b="1" i="1" dirty="0" smtClean="0">
                <a:solidFill>
                  <a:srgbClr val="002060"/>
                </a:solidFill>
              </a:rPr>
              <a:t>Cross-</a:t>
            </a:r>
            <a:r>
              <a:rPr lang="fr-FR" sz="2000" b="1" i="1" dirty="0" err="1" smtClean="0">
                <a:solidFill>
                  <a:srgbClr val="002060"/>
                </a:solidFill>
              </a:rPr>
              <a:t>referral</a:t>
            </a:r>
            <a:r>
              <a:rPr lang="fr-FR" sz="2000" b="1" i="1" dirty="0" smtClean="0">
                <a:solidFill>
                  <a:srgbClr val="002060"/>
                </a:solidFill>
              </a:rPr>
              <a:t> </a:t>
            </a:r>
            <a:r>
              <a:rPr lang="fr-FR" sz="2000" b="1" i="1" dirty="0" err="1">
                <a:solidFill>
                  <a:srgbClr val="002060"/>
                </a:solidFill>
              </a:rPr>
              <a:t>using</a:t>
            </a:r>
            <a:r>
              <a:rPr lang="fr-FR" sz="2000" b="1" i="1" dirty="0">
                <a:solidFill>
                  <a:srgbClr val="002060"/>
                </a:solidFill>
              </a:rPr>
              <a:t> </a:t>
            </a:r>
            <a:r>
              <a:rPr lang="fr-FR" sz="2000" b="1" i="1" dirty="0" smtClean="0">
                <a:solidFill>
                  <a:srgbClr val="002060"/>
                </a:solidFill>
              </a:rPr>
              <a:t>coupons</a:t>
            </a:r>
            <a:endParaRPr lang="fr-FR" sz="2000" b="1" i="1" dirty="0">
              <a:solidFill>
                <a:srgbClr val="002060"/>
              </a:solidFill>
            </a:endParaRPr>
          </a:p>
        </p:txBody>
      </p:sp>
      <p:sp>
        <p:nvSpPr>
          <p:cNvPr id="6" name="Text Placeholder 6"/>
          <p:cNvSpPr txBox="1">
            <a:spLocks/>
          </p:cNvSpPr>
          <p:nvPr/>
        </p:nvSpPr>
        <p:spPr>
          <a:xfrm>
            <a:off x="152657" y="6580749"/>
            <a:ext cx="8419774" cy="208579"/>
          </a:xfrm>
          <a:prstGeom prst="rect">
            <a:avLst/>
          </a:prstGeom>
        </p:spPr>
        <p:txBody>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sz="800" smtClean="0">
                <a:solidFill>
                  <a:prstClr val="black"/>
                </a:solidFill>
              </a:rPr>
              <a:t>Chad MOH</a:t>
            </a:r>
            <a:endParaRPr lang="en-US" sz="800" dirty="0">
              <a:solidFill>
                <a:prstClr val="black"/>
              </a:solidFill>
            </a:endParaRPr>
          </a:p>
        </p:txBody>
      </p:sp>
    </p:spTree>
    <p:extLst>
      <p:ext uri="{BB962C8B-B14F-4D97-AF65-F5344CB8AC3E}">
        <p14:creationId xmlns:p14="http://schemas.microsoft.com/office/powerpoint/2010/main" val="1069455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7" y="854611"/>
            <a:ext cx="2520413" cy="2852737"/>
          </a:xfrm>
        </p:spPr>
        <p:txBody>
          <a:bodyPr/>
          <a:lstStyle/>
          <a:p>
            <a:pPr algn="ctr"/>
            <a:r>
              <a:rPr lang="en-GB" dirty="0" smtClean="0"/>
              <a:t>Thank you</a:t>
            </a:r>
            <a:endParaRPr lang="en-US" dirty="0"/>
          </a:p>
        </p:txBody>
      </p:sp>
      <p:pic>
        <p:nvPicPr>
          <p:cNvPr id="5" name="Content Placeholder 4"/>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l="25866" r="25866"/>
          <a:stretch>
            <a:fillRect/>
          </a:stretch>
        </p:blipFill>
        <p:spPr>
          <a:xfrm>
            <a:off x="0" y="-76200"/>
            <a:ext cx="5461000" cy="6113463"/>
          </a:xfrm>
        </p:spPr>
      </p:pic>
    </p:spTree>
    <p:extLst>
      <p:ext uri="{BB962C8B-B14F-4D97-AF65-F5344CB8AC3E}">
        <p14:creationId xmlns:p14="http://schemas.microsoft.com/office/powerpoint/2010/main" val="125528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41" y="116632"/>
            <a:ext cx="8458200" cy="1050016"/>
          </a:xfrm>
        </p:spPr>
        <p:txBody>
          <a:bodyPr>
            <a:normAutofit fontScale="90000"/>
          </a:bodyPr>
          <a:lstStyle/>
          <a:p>
            <a:r>
              <a:rPr lang="en-GB" dirty="0" smtClean="0"/>
              <a:t>First MOV pilots:</a:t>
            </a:r>
            <a:br>
              <a:rPr lang="en-GB" dirty="0" smtClean="0"/>
            </a:br>
            <a:r>
              <a:rPr lang="en-GB" sz="4000" dirty="0" smtClean="0"/>
              <a:t>Chad and Malawi (in Africa)</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76085"/>
            <a:ext cx="6264696" cy="493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4429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648200" cy="340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4460304" y="2758204"/>
            <a:ext cx="4648200" cy="3407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6714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228600"/>
            <a:ext cx="8229600" cy="907736"/>
          </a:xfrm>
        </p:spPr>
        <p:txBody>
          <a:bodyPr>
            <a:normAutofit/>
          </a:bodyPr>
          <a:lstStyle/>
          <a:p>
            <a:r>
              <a:rPr lang="en-GB" kern="1200" dirty="0" smtClean="0">
                <a:solidFill>
                  <a:schemeClr val="tx1"/>
                </a:solidFill>
                <a:ea typeface="ＭＳ Ｐゴシック" pitchFamily="34" charset="-128"/>
              </a:rPr>
              <a:t>National immunization schedules</a:t>
            </a:r>
            <a:endParaRPr lang="en-GB" sz="3600" dirty="0"/>
          </a:p>
        </p:txBody>
      </p:sp>
      <p:pic>
        <p:nvPicPr>
          <p:cNvPr id="2" name="Picture 1"/>
          <p:cNvPicPr>
            <a:picLocks noChangeAspect="1"/>
          </p:cNvPicPr>
          <p:nvPr/>
        </p:nvPicPr>
        <p:blipFill rotWithShape="1">
          <a:blip r:embed="rId3"/>
          <a:srcRect t="3877" b="3382"/>
          <a:stretch/>
        </p:blipFill>
        <p:spPr>
          <a:xfrm>
            <a:off x="164592" y="1828799"/>
            <a:ext cx="4191000" cy="365320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t="4756" r="4921"/>
          <a:stretch/>
        </p:blipFill>
        <p:spPr>
          <a:xfrm>
            <a:off x="4648200" y="1828802"/>
            <a:ext cx="4343400" cy="365320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8601" y="1295400"/>
            <a:ext cx="938077" cy="523220"/>
          </a:xfrm>
          <a:prstGeom prst="rect">
            <a:avLst/>
          </a:prstGeom>
          <a:noFill/>
        </p:spPr>
        <p:txBody>
          <a:bodyPr wrap="none" rtlCol="0">
            <a:spAutoFit/>
          </a:bodyPr>
          <a:lstStyle/>
          <a:p>
            <a:pPr fontAlgn="base">
              <a:spcBef>
                <a:spcPct val="0"/>
              </a:spcBef>
              <a:spcAft>
                <a:spcPct val="0"/>
              </a:spcAft>
            </a:pPr>
            <a:r>
              <a:rPr lang="en-US" sz="2800" b="1" dirty="0">
                <a:solidFill>
                  <a:srgbClr val="000000"/>
                </a:solidFill>
                <a:latin typeface="Calibri" pitchFamily="34" charset="0"/>
              </a:rPr>
              <a:t>Chad</a:t>
            </a:r>
          </a:p>
        </p:txBody>
      </p:sp>
      <p:sp>
        <p:nvSpPr>
          <p:cNvPr id="8" name="TextBox 7"/>
          <p:cNvSpPr txBox="1"/>
          <p:nvPr/>
        </p:nvSpPr>
        <p:spPr>
          <a:xfrm>
            <a:off x="4648200" y="1295400"/>
            <a:ext cx="1295932" cy="523220"/>
          </a:xfrm>
          <a:prstGeom prst="rect">
            <a:avLst/>
          </a:prstGeom>
          <a:noFill/>
        </p:spPr>
        <p:txBody>
          <a:bodyPr wrap="none" rtlCol="0">
            <a:spAutoFit/>
          </a:bodyPr>
          <a:lstStyle/>
          <a:p>
            <a:pPr fontAlgn="base">
              <a:spcBef>
                <a:spcPct val="0"/>
              </a:spcBef>
              <a:spcAft>
                <a:spcPct val="0"/>
              </a:spcAft>
            </a:pPr>
            <a:r>
              <a:rPr lang="en-US" sz="2800" b="1" dirty="0">
                <a:solidFill>
                  <a:srgbClr val="000000"/>
                </a:solidFill>
                <a:latin typeface="Calibri" pitchFamily="34" charset="0"/>
              </a:rPr>
              <a:t>Malawi</a:t>
            </a:r>
          </a:p>
        </p:txBody>
      </p:sp>
    </p:spTree>
    <p:extLst>
      <p:ext uri="{BB962C8B-B14F-4D97-AF65-F5344CB8AC3E}">
        <p14:creationId xmlns:p14="http://schemas.microsoft.com/office/powerpoint/2010/main" val="4044980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ound Diagonal Corner Rectangle 13"/>
          <p:cNvSpPr/>
          <p:nvPr/>
        </p:nvSpPr>
        <p:spPr bwMode="auto">
          <a:xfrm>
            <a:off x="4724400" y="1295400"/>
            <a:ext cx="4267200" cy="4572000"/>
          </a:xfrm>
          <a:prstGeom prst="round2DiagRect">
            <a:avLst/>
          </a:prstGeom>
          <a:solidFill>
            <a:schemeClr val="tx2">
              <a:lumMod val="20000"/>
              <a:lumOff val="80000"/>
            </a:schemeClr>
          </a:solidFill>
          <a:ln w="22225" cap="rnd" cmpd="sng" algn="ctr">
            <a:solidFill>
              <a:schemeClr val="tx1"/>
            </a:solidFill>
            <a:prstDash val="solid"/>
            <a:bevel/>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
        <p:nvSpPr>
          <p:cNvPr id="13" name="Round Diagonal Corner Rectangle 12"/>
          <p:cNvSpPr/>
          <p:nvPr/>
        </p:nvSpPr>
        <p:spPr bwMode="auto">
          <a:xfrm>
            <a:off x="152400" y="1295400"/>
            <a:ext cx="4392000" cy="4572000"/>
          </a:xfrm>
          <a:prstGeom prst="round2DiagRect">
            <a:avLst/>
          </a:prstGeom>
          <a:solidFill>
            <a:schemeClr val="tx2">
              <a:lumMod val="20000"/>
              <a:lumOff val="80000"/>
            </a:schemeClr>
          </a:solidFill>
          <a:ln w="22225" cap="rnd" cmpd="sng" algn="ctr">
            <a:solidFill>
              <a:schemeClr val="tx1"/>
            </a:solidFill>
            <a:prstDash val="solid"/>
            <a:bevel/>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
        <p:nvSpPr>
          <p:cNvPr id="2" name="Title 1"/>
          <p:cNvSpPr>
            <a:spLocks noGrp="1"/>
          </p:cNvSpPr>
          <p:nvPr>
            <p:ph type="title"/>
          </p:nvPr>
        </p:nvSpPr>
        <p:spPr>
          <a:xfrm>
            <a:off x="357841" y="251214"/>
            <a:ext cx="8458200" cy="801522"/>
          </a:xfrm>
        </p:spPr>
        <p:txBody>
          <a:bodyPr>
            <a:noAutofit/>
          </a:bodyPr>
          <a:lstStyle/>
          <a:p>
            <a:r>
              <a:rPr lang="en-GB" sz="4000" kern="1200" dirty="0" smtClean="0">
                <a:solidFill>
                  <a:schemeClr val="tx1"/>
                </a:solidFill>
                <a:ea typeface="ＭＳ Ｐゴシック" pitchFamily="34" charset="-128"/>
              </a:rPr>
              <a:t>What did it take to conduct the MOV assessments in Chad and Malawi?</a:t>
            </a:r>
            <a:endParaRPr lang="en-GB" sz="4000" kern="1200" dirty="0">
              <a:solidFill>
                <a:schemeClr val="tx1"/>
              </a:solidFill>
              <a:ea typeface="ＭＳ Ｐゴシック" pitchFamily="34" charset="-128"/>
            </a:endParaRPr>
          </a:p>
        </p:txBody>
      </p:sp>
      <p:sp>
        <p:nvSpPr>
          <p:cNvPr id="3" name="TextBox 2"/>
          <p:cNvSpPr txBox="1"/>
          <p:nvPr/>
        </p:nvSpPr>
        <p:spPr>
          <a:xfrm>
            <a:off x="457200" y="1295400"/>
            <a:ext cx="3429000" cy="2000548"/>
          </a:xfrm>
          <a:prstGeom prst="rect">
            <a:avLst/>
          </a:prstGeom>
          <a:noFill/>
        </p:spPr>
        <p:txBody>
          <a:bodyPr wrap="square" rtlCol="0">
            <a:spAutoFit/>
          </a:bodyPr>
          <a:lstStyle/>
          <a:p>
            <a:pPr fontAlgn="base">
              <a:spcBef>
                <a:spcPct val="0"/>
              </a:spcBef>
              <a:spcAft>
                <a:spcPct val="0"/>
              </a:spcAft>
            </a:pPr>
            <a:r>
              <a:rPr lang="en-US" sz="2800" b="1" dirty="0">
                <a:solidFill>
                  <a:srgbClr val="000000"/>
                </a:solidFill>
                <a:latin typeface="Marker Felt"/>
                <a:cs typeface="Marker Felt"/>
              </a:rPr>
              <a:t>CHAD</a:t>
            </a:r>
          </a:p>
          <a:p>
            <a:pPr fontAlgn="base">
              <a:spcBef>
                <a:spcPct val="0"/>
              </a:spcBef>
              <a:spcAft>
                <a:spcPct val="0"/>
              </a:spcAft>
            </a:pPr>
            <a:r>
              <a:rPr lang="en-US" sz="2400" b="1" dirty="0">
                <a:solidFill>
                  <a:srgbClr val="000000"/>
                </a:solidFill>
                <a:latin typeface="Calibri" pitchFamily="34" charset="0"/>
                <a:cs typeface="Calibri" panose="020F0502020204030204" pitchFamily="34" charset="0"/>
              </a:rPr>
              <a:t>  </a:t>
            </a:r>
            <a:r>
              <a:rPr lang="en-US" sz="2400" b="1" dirty="0">
                <a:solidFill>
                  <a:srgbClr val="000000"/>
                </a:solidFill>
                <a:latin typeface="Marker Felt"/>
                <a:cs typeface="Marker Felt"/>
              </a:rPr>
              <a:t>2</a:t>
            </a:r>
            <a:r>
              <a:rPr lang="en-US" sz="1400"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days of field work</a:t>
            </a:r>
            <a:endParaRPr lang="en-US"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15</a:t>
            </a:r>
            <a:r>
              <a:rPr lang="en-US" sz="2400" b="1"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teams of 2 people</a:t>
            </a:r>
            <a:endParaRPr lang="en-US" sz="1400"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 6  </a:t>
            </a:r>
            <a:r>
              <a:rPr lang="en-US" sz="1600" dirty="0">
                <a:solidFill>
                  <a:srgbClr val="000000"/>
                </a:solidFill>
                <a:latin typeface="Calibri" pitchFamily="34" charset="0"/>
                <a:cs typeface="Calibri" panose="020F0502020204030204" pitchFamily="34" charset="0"/>
              </a:rPr>
              <a:t>districts assessed</a:t>
            </a:r>
            <a:endParaRPr lang="en-US" sz="1400"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30</a:t>
            </a:r>
            <a:r>
              <a:rPr lang="en-US" sz="1400" dirty="0">
                <a:solidFill>
                  <a:srgbClr val="000000"/>
                </a:solidFill>
                <a:latin typeface="Marker Felt"/>
                <a:cs typeface="Marker Felt"/>
              </a:rPr>
              <a:t> </a:t>
            </a:r>
            <a:r>
              <a:rPr lang="en-US" sz="1600" dirty="0">
                <a:solidFill>
                  <a:srgbClr val="000000"/>
                </a:solidFill>
                <a:latin typeface="Calibri" pitchFamily="34" charset="0"/>
                <a:cs typeface="Calibri" panose="020F0502020204030204" pitchFamily="34" charset="0"/>
              </a:rPr>
              <a:t> health facilities</a:t>
            </a:r>
          </a:p>
        </p:txBody>
      </p:sp>
      <p:sp>
        <p:nvSpPr>
          <p:cNvPr id="7" name="TextBox 6"/>
          <p:cNvSpPr txBox="1"/>
          <p:nvPr/>
        </p:nvSpPr>
        <p:spPr>
          <a:xfrm>
            <a:off x="5029200" y="1295400"/>
            <a:ext cx="3429000" cy="2000548"/>
          </a:xfrm>
          <a:prstGeom prst="rect">
            <a:avLst/>
          </a:prstGeom>
          <a:noFill/>
        </p:spPr>
        <p:txBody>
          <a:bodyPr wrap="square" rtlCol="0">
            <a:spAutoFit/>
          </a:bodyPr>
          <a:lstStyle/>
          <a:p>
            <a:pPr fontAlgn="base">
              <a:spcBef>
                <a:spcPct val="0"/>
              </a:spcBef>
              <a:spcAft>
                <a:spcPct val="0"/>
              </a:spcAft>
            </a:pPr>
            <a:r>
              <a:rPr lang="en-US" sz="2800" b="1" dirty="0">
                <a:solidFill>
                  <a:srgbClr val="000000"/>
                </a:solidFill>
                <a:latin typeface="Marker Felt"/>
                <a:cs typeface="Marker Felt"/>
              </a:rPr>
              <a:t>MALAWI</a:t>
            </a:r>
          </a:p>
          <a:p>
            <a:pPr fontAlgn="base">
              <a:spcBef>
                <a:spcPct val="0"/>
              </a:spcBef>
              <a:spcAft>
                <a:spcPct val="0"/>
              </a:spcAft>
            </a:pPr>
            <a:r>
              <a:rPr lang="en-US" sz="2400" b="1" dirty="0">
                <a:solidFill>
                  <a:srgbClr val="000000"/>
                </a:solidFill>
                <a:latin typeface="Calibri" pitchFamily="34" charset="0"/>
                <a:cs typeface="Calibri" panose="020F0502020204030204" pitchFamily="34" charset="0"/>
              </a:rPr>
              <a:t>  </a:t>
            </a:r>
            <a:r>
              <a:rPr lang="en-US" sz="2400" b="1" dirty="0">
                <a:solidFill>
                  <a:srgbClr val="000000"/>
                </a:solidFill>
                <a:latin typeface="Marker Felt"/>
                <a:cs typeface="Marker Felt"/>
              </a:rPr>
              <a:t>3</a:t>
            </a:r>
            <a:r>
              <a:rPr lang="en-US" sz="1400"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days of field work</a:t>
            </a:r>
            <a:endParaRPr lang="en-US" sz="1200"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10</a:t>
            </a:r>
            <a:r>
              <a:rPr lang="en-US" sz="2400" b="1"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teams of 2 people</a:t>
            </a:r>
          </a:p>
          <a:p>
            <a:pPr fontAlgn="base">
              <a:spcBef>
                <a:spcPct val="0"/>
              </a:spcBef>
              <a:spcAft>
                <a:spcPct val="0"/>
              </a:spcAft>
            </a:pPr>
            <a:r>
              <a:rPr lang="en-US" sz="2400" b="1" dirty="0">
                <a:solidFill>
                  <a:srgbClr val="000000"/>
                </a:solidFill>
                <a:latin typeface="Marker Felt"/>
                <a:cs typeface="Marker Felt"/>
              </a:rPr>
              <a:t>10 </a:t>
            </a:r>
            <a:r>
              <a:rPr lang="en-US" sz="1600" dirty="0">
                <a:solidFill>
                  <a:srgbClr val="000000"/>
                </a:solidFill>
                <a:latin typeface="Calibri" pitchFamily="34" charset="0"/>
                <a:cs typeface="Calibri" panose="020F0502020204030204" pitchFamily="34" charset="0"/>
              </a:rPr>
              <a:t>districts assessed</a:t>
            </a:r>
            <a:endParaRPr lang="en-US"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30</a:t>
            </a:r>
            <a:r>
              <a:rPr lang="en-US" sz="1400"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health facilities</a:t>
            </a:r>
            <a:endParaRPr lang="en-US" sz="1200" dirty="0">
              <a:solidFill>
                <a:srgbClr val="000000"/>
              </a:solidFill>
              <a:latin typeface="Calibri" pitchFamily="34" charset="0"/>
              <a:cs typeface="Calibri" panose="020F0502020204030204" pitchFamily="34" charset="0"/>
            </a:endParaRPr>
          </a:p>
        </p:txBody>
      </p:sp>
      <p:sp>
        <p:nvSpPr>
          <p:cNvPr id="8" name="TextBox 7"/>
          <p:cNvSpPr txBox="1"/>
          <p:nvPr/>
        </p:nvSpPr>
        <p:spPr>
          <a:xfrm>
            <a:off x="179512" y="4191000"/>
            <a:ext cx="4495800" cy="1631216"/>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Marker Felt"/>
                <a:cs typeface="Marker Felt"/>
              </a:rPr>
              <a:t>377</a:t>
            </a:r>
            <a:r>
              <a:rPr lang="en-US" sz="2800" b="1"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Exit interviews of </a:t>
            </a:r>
            <a:r>
              <a:rPr lang="en-US" sz="1600" dirty="0" smtClean="0">
                <a:solidFill>
                  <a:srgbClr val="000000"/>
                </a:solidFill>
                <a:latin typeface="Calibri" pitchFamily="34" charset="0"/>
                <a:cs typeface="Calibri" panose="020F0502020204030204" pitchFamily="34" charset="0"/>
              </a:rPr>
              <a:t>mothers/caregivers</a:t>
            </a:r>
            <a:endParaRPr lang="en-US" sz="1400"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179</a:t>
            </a:r>
            <a:r>
              <a:rPr lang="en-US" sz="1400"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Health care workers interviewed</a:t>
            </a:r>
            <a:endParaRPr lang="en-US" sz="1400"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a:solidFill>
                  <a:srgbClr val="000000"/>
                </a:solidFill>
                <a:latin typeface="Marker Felt"/>
                <a:cs typeface="Marker Felt"/>
              </a:rPr>
              <a:t>    4</a:t>
            </a:r>
            <a:r>
              <a:rPr lang="en-US" sz="2400" b="1" dirty="0">
                <a:solidFill>
                  <a:srgbClr val="000000"/>
                </a:solidFill>
                <a:latin typeface="Calibri" pitchFamily="34" charset="0"/>
                <a:cs typeface="Calibri" panose="020F0502020204030204" pitchFamily="34" charset="0"/>
              </a:rPr>
              <a:t>  </a:t>
            </a:r>
            <a:r>
              <a:rPr lang="en-US" sz="1500" dirty="0">
                <a:solidFill>
                  <a:srgbClr val="000000"/>
                </a:solidFill>
                <a:latin typeface="Calibri" pitchFamily="34" charset="0"/>
                <a:cs typeface="Calibri" panose="020F0502020204030204" pitchFamily="34" charset="0"/>
              </a:rPr>
              <a:t>Focus group sessions with mothers/caregivers</a:t>
            </a:r>
          </a:p>
          <a:p>
            <a:pPr fontAlgn="base">
              <a:spcBef>
                <a:spcPct val="0"/>
              </a:spcBef>
              <a:spcAft>
                <a:spcPct val="0"/>
              </a:spcAft>
            </a:pPr>
            <a:r>
              <a:rPr lang="en-US" sz="2400" b="1" dirty="0" smtClean="0">
                <a:solidFill>
                  <a:srgbClr val="000000"/>
                </a:solidFill>
                <a:latin typeface="Calibri" pitchFamily="34" charset="0"/>
                <a:cs typeface="Calibri" panose="020F0502020204030204" pitchFamily="34" charset="0"/>
              </a:rPr>
              <a:t>  </a:t>
            </a:r>
            <a:r>
              <a:rPr lang="en-US" sz="2400" b="1" dirty="0" smtClean="0">
                <a:solidFill>
                  <a:srgbClr val="000000"/>
                </a:solidFill>
                <a:latin typeface="Marker Felt"/>
                <a:cs typeface="Marker Felt"/>
              </a:rPr>
              <a:t>  </a:t>
            </a:r>
            <a:r>
              <a:rPr lang="en-US" sz="2400" b="1" dirty="0">
                <a:solidFill>
                  <a:srgbClr val="000000"/>
                </a:solidFill>
                <a:latin typeface="Marker Felt"/>
                <a:cs typeface="Marker Felt"/>
              </a:rPr>
              <a:t>4  </a:t>
            </a:r>
            <a:r>
              <a:rPr lang="en-US" sz="1500" dirty="0">
                <a:solidFill>
                  <a:srgbClr val="000000"/>
                </a:solidFill>
                <a:latin typeface="Calibri" pitchFamily="34" charset="0"/>
                <a:cs typeface="Calibri" panose="020F0502020204030204" pitchFamily="34" charset="0"/>
              </a:rPr>
              <a:t>Focus group sessions </a:t>
            </a:r>
            <a:r>
              <a:rPr lang="en-US" sz="1500" dirty="0" smtClean="0">
                <a:solidFill>
                  <a:srgbClr val="000000"/>
                </a:solidFill>
                <a:latin typeface="Calibri" pitchFamily="34" charset="0"/>
                <a:cs typeface="Calibri" panose="020F0502020204030204" pitchFamily="34" charset="0"/>
              </a:rPr>
              <a:t>health </a:t>
            </a:r>
            <a:r>
              <a:rPr lang="en-US" sz="1500" dirty="0">
                <a:solidFill>
                  <a:srgbClr val="000000"/>
                </a:solidFill>
                <a:latin typeface="Calibri" pitchFamily="34" charset="0"/>
                <a:cs typeface="Calibri" panose="020F0502020204030204" pitchFamily="34" charset="0"/>
              </a:rPr>
              <a:t>care workers </a:t>
            </a:r>
          </a:p>
        </p:txBody>
      </p:sp>
      <p:sp>
        <p:nvSpPr>
          <p:cNvPr id="9" name="Right Arrow 8"/>
          <p:cNvSpPr/>
          <p:nvPr/>
        </p:nvSpPr>
        <p:spPr bwMode="auto">
          <a:xfrm rot="5400000">
            <a:off x="545350" y="3417053"/>
            <a:ext cx="675809" cy="547307"/>
          </a:xfrm>
          <a:prstGeom prst="rightArrow">
            <a:avLst/>
          </a:prstGeom>
          <a:solidFill>
            <a:srgbClr val="00B0F0"/>
          </a:soli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a:lstStyle/>
          <a:p>
            <a:pPr fontAlgn="base">
              <a:spcBef>
                <a:spcPct val="0"/>
              </a:spcBef>
              <a:spcAft>
                <a:spcPct val="0"/>
              </a:spcAft>
            </a:pPr>
            <a:endParaRPr lang="en-US">
              <a:solidFill>
                <a:srgbClr val="FFFFFF"/>
              </a:solidFill>
            </a:endParaRPr>
          </a:p>
        </p:txBody>
      </p:sp>
      <p:sp>
        <p:nvSpPr>
          <p:cNvPr id="11" name="TextBox 10"/>
          <p:cNvSpPr txBox="1"/>
          <p:nvPr/>
        </p:nvSpPr>
        <p:spPr>
          <a:xfrm>
            <a:off x="4716016" y="4114800"/>
            <a:ext cx="4343400" cy="1569660"/>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Marker Felt"/>
                <a:cs typeface="Marker Felt"/>
              </a:rPr>
              <a:t>599</a:t>
            </a:r>
            <a:r>
              <a:rPr lang="en-US" sz="1400" dirty="0">
                <a:solidFill>
                  <a:srgbClr val="000000"/>
                </a:solidFill>
                <a:latin typeface="Calibri" pitchFamily="34" charset="0"/>
                <a:cs typeface="Calibri" panose="020F0502020204030204" pitchFamily="34" charset="0"/>
              </a:rPr>
              <a:t>  </a:t>
            </a:r>
            <a:r>
              <a:rPr lang="en-US" sz="1600" dirty="0">
                <a:solidFill>
                  <a:srgbClr val="000000"/>
                </a:solidFill>
                <a:latin typeface="Calibri" pitchFamily="34" charset="0"/>
                <a:cs typeface="Calibri" panose="020F0502020204030204" pitchFamily="34" charset="0"/>
              </a:rPr>
              <a:t>Exit interviews of mothers/caregivers</a:t>
            </a:r>
            <a:endParaRPr lang="en-US" sz="1400" dirty="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smtClean="0">
                <a:solidFill>
                  <a:srgbClr val="000000"/>
                </a:solidFill>
                <a:latin typeface="Marker Felt"/>
                <a:cs typeface="Marker Felt"/>
              </a:rPr>
              <a:t>262 </a:t>
            </a:r>
            <a:r>
              <a:rPr lang="en-US" sz="1600" dirty="0">
                <a:solidFill>
                  <a:srgbClr val="000000"/>
                </a:solidFill>
                <a:latin typeface="Calibri" pitchFamily="34" charset="0"/>
                <a:cs typeface="Calibri" panose="020F0502020204030204" pitchFamily="34" charset="0"/>
              </a:rPr>
              <a:t>Health care workers interviewed</a:t>
            </a:r>
          </a:p>
          <a:p>
            <a:pPr fontAlgn="base">
              <a:spcBef>
                <a:spcPct val="0"/>
              </a:spcBef>
              <a:spcAft>
                <a:spcPct val="0"/>
              </a:spcAft>
            </a:pPr>
            <a:r>
              <a:rPr lang="en-US" sz="2400" b="1" dirty="0" smtClean="0">
                <a:solidFill>
                  <a:srgbClr val="000000"/>
                </a:solidFill>
                <a:latin typeface="Marker Felt"/>
                <a:cs typeface="Marker Felt"/>
              </a:rPr>
              <a:t>    6</a:t>
            </a:r>
            <a:r>
              <a:rPr lang="en-US" sz="2400" b="1" dirty="0" smtClean="0">
                <a:solidFill>
                  <a:srgbClr val="000000"/>
                </a:solidFill>
                <a:latin typeface="Calibri" pitchFamily="34" charset="0"/>
                <a:cs typeface="Calibri" panose="020F0502020204030204" pitchFamily="34" charset="0"/>
              </a:rPr>
              <a:t> </a:t>
            </a:r>
            <a:r>
              <a:rPr lang="en-US" sz="1500" dirty="0">
                <a:solidFill>
                  <a:srgbClr val="000000"/>
                </a:solidFill>
                <a:latin typeface="Calibri" pitchFamily="34" charset="0"/>
                <a:cs typeface="Calibri" panose="020F0502020204030204" pitchFamily="34" charset="0"/>
              </a:rPr>
              <a:t>Focus group sessions with mothers/caregivers</a:t>
            </a:r>
            <a:endParaRPr lang="en-US" sz="1500" dirty="0" smtClean="0">
              <a:solidFill>
                <a:srgbClr val="000000"/>
              </a:solidFill>
              <a:latin typeface="Calibri" pitchFamily="34" charset="0"/>
              <a:cs typeface="Calibri" panose="020F0502020204030204" pitchFamily="34" charset="0"/>
            </a:endParaRPr>
          </a:p>
          <a:p>
            <a:pPr fontAlgn="base">
              <a:spcBef>
                <a:spcPct val="0"/>
              </a:spcBef>
              <a:spcAft>
                <a:spcPct val="0"/>
              </a:spcAft>
            </a:pPr>
            <a:r>
              <a:rPr lang="en-US" sz="2400" b="1" dirty="0" smtClean="0">
                <a:solidFill>
                  <a:srgbClr val="000000"/>
                </a:solidFill>
                <a:latin typeface="Calibri" pitchFamily="34" charset="0"/>
                <a:cs typeface="Calibri" panose="020F0502020204030204" pitchFamily="34" charset="0"/>
              </a:rPr>
              <a:t>     </a:t>
            </a:r>
            <a:r>
              <a:rPr lang="en-US" sz="2400" b="1" dirty="0" smtClean="0">
                <a:solidFill>
                  <a:srgbClr val="000000"/>
                </a:solidFill>
                <a:latin typeface="Marker Felt"/>
                <a:cs typeface="Marker Felt"/>
              </a:rPr>
              <a:t>6</a:t>
            </a:r>
            <a:r>
              <a:rPr lang="en-US" sz="2400" b="1" dirty="0" smtClean="0">
                <a:solidFill>
                  <a:srgbClr val="000000"/>
                </a:solidFill>
                <a:latin typeface="Calibri" pitchFamily="34" charset="0"/>
                <a:cs typeface="Calibri" panose="020F0502020204030204" pitchFamily="34" charset="0"/>
              </a:rPr>
              <a:t> </a:t>
            </a:r>
            <a:r>
              <a:rPr lang="en-US" sz="1500" dirty="0" smtClean="0">
                <a:solidFill>
                  <a:srgbClr val="000000"/>
                </a:solidFill>
                <a:latin typeface="Calibri" pitchFamily="34" charset="0"/>
                <a:cs typeface="Calibri" panose="020F0502020204030204" pitchFamily="34" charset="0"/>
              </a:rPr>
              <a:t>Focus group sessions  health care workers </a:t>
            </a:r>
            <a:endParaRPr lang="en-US" sz="1500" dirty="0">
              <a:solidFill>
                <a:srgbClr val="000000"/>
              </a:solidFill>
              <a:latin typeface="Calibri" pitchFamily="34" charset="0"/>
              <a:cs typeface="Calibri" panose="020F0502020204030204" pitchFamily="34" charset="0"/>
            </a:endParaRPr>
          </a:p>
        </p:txBody>
      </p:sp>
      <p:sp>
        <p:nvSpPr>
          <p:cNvPr id="12" name="Right Arrow 11"/>
          <p:cNvSpPr/>
          <p:nvPr/>
        </p:nvSpPr>
        <p:spPr bwMode="auto">
          <a:xfrm rot="5400000">
            <a:off x="4964950" y="3340852"/>
            <a:ext cx="675809" cy="547307"/>
          </a:xfrm>
          <a:prstGeom prst="rightArrow">
            <a:avLst/>
          </a:prstGeom>
          <a:solidFill>
            <a:srgbClr val="00B0F0"/>
          </a:soli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a:lstStyle/>
          <a:p>
            <a:pP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484414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D:\Photos\iPhone\2015-08-11 13.09.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972" r="37812"/>
          <a:stretch/>
        </p:blipFill>
        <p:spPr bwMode="auto">
          <a:xfrm>
            <a:off x="-10558" y="0"/>
            <a:ext cx="912167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686800" cy="1371600"/>
          </a:xfrm>
        </p:spPr>
        <p:txBody>
          <a:bodyPr>
            <a:normAutofit fontScale="90000"/>
          </a:bodyPr>
          <a:lstStyle/>
          <a:p>
            <a:pPr algn="l"/>
            <a:r>
              <a:rPr lang="en-US" sz="3200" kern="1200" dirty="0" smtClean="0">
                <a:solidFill>
                  <a:schemeClr val="bg1"/>
                </a:solidFill>
                <a:ea typeface="ＭＳ Ｐゴシック" pitchFamily="34" charset="-128"/>
              </a:rPr>
              <a:t>Field staff documenting missed opportunities </a:t>
            </a:r>
            <a:r>
              <a:rPr lang="en-US" sz="3200" kern="1200" dirty="0">
                <a:solidFill>
                  <a:schemeClr val="bg1"/>
                </a:solidFill>
                <a:ea typeface="ＭＳ Ｐゴシック" pitchFamily="34" charset="-128"/>
              </a:rPr>
              <a:t>during </a:t>
            </a:r>
            <a:r>
              <a:rPr lang="en-US" sz="3200" kern="1200" dirty="0" smtClean="0">
                <a:solidFill>
                  <a:schemeClr val="bg1"/>
                </a:solidFill>
                <a:ea typeface="ＭＳ Ｐゴシック" pitchFamily="34" charset="-128"/>
              </a:rPr>
              <a:t>interviews</a:t>
            </a:r>
            <a:r>
              <a:rPr lang="en-GB" sz="3200" dirty="0" smtClean="0">
                <a:solidFill>
                  <a:schemeClr val="bg1"/>
                </a:solidFill>
              </a:rPr>
              <a:t> with parents/guardians at the </a:t>
            </a:r>
            <a:r>
              <a:rPr lang="en-US" sz="3200" kern="1200" dirty="0" smtClean="0">
                <a:solidFill>
                  <a:schemeClr val="bg1"/>
                </a:solidFill>
                <a:ea typeface="ＭＳ Ｐゴシック" pitchFamily="34" charset="-128"/>
              </a:rPr>
              <a:t>exit</a:t>
            </a:r>
            <a:r>
              <a:rPr lang="en-GB" sz="3200" dirty="0" smtClean="0">
                <a:solidFill>
                  <a:schemeClr val="bg1"/>
                </a:solidFill>
              </a:rPr>
              <a:t> of </a:t>
            </a:r>
            <a:r>
              <a:rPr lang="en-US" sz="3200" kern="1200" dirty="0" smtClean="0">
                <a:solidFill>
                  <a:schemeClr val="bg1"/>
                </a:solidFill>
                <a:ea typeface="ＭＳ Ｐゴシック" pitchFamily="34" charset="-128"/>
              </a:rPr>
              <a:t>health facilities</a:t>
            </a:r>
            <a:endParaRPr lang="en-GB" sz="3200" dirty="0">
              <a:solidFill>
                <a:schemeClr val="bg1"/>
              </a:solidFill>
            </a:endParaRPr>
          </a:p>
        </p:txBody>
      </p:sp>
    </p:spTree>
    <p:extLst>
      <p:ext uri="{BB962C8B-B14F-4D97-AF65-F5344CB8AC3E}">
        <p14:creationId xmlns:p14="http://schemas.microsoft.com/office/powerpoint/2010/main" val="2391835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571"/>
            <a:ext cx="7886700" cy="1007165"/>
          </a:xfrm>
        </p:spPr>
        <p:txBody>
          <a:bodyPr>
            <a:normAutofit/>
          </a:bodyPr>
          <a:lstStyle/>
          <a:p>
            <a:pPr algn="ctr"/>
            <a:r>
              <a:rPr lang="en-US" sz="4800" b="1" dirty="0" smtClean="0">
                <a:solidFill>
                  <a:srgbClr val="0070C0"/>
                </a:solidFill>
                <a:latin typeface="+mn-lt"/>
              </a:rPr>
              <a:t>Exit Survey Findings: Malawi </a:t>
            </a:r>
            <a:endParaRPr lang="en-US" sz="4800" dirty="0">
              <a:solidFill>
                <a:srgbClr val="0070C0"/>
              </a:solidFill>
              <a:latin typeface="+mn-lt"/>
            </a:endParaRPr>
          </a:p>
        </p:txBody>
      </p:sp>
      <p:graphicFrame>
        <p:nvGraphicFramePr>
          <p:cNvPr id="4" name="Diagram 3"/>
          <p:cNvGraphicFramePr/>
          <p:nvPr>
            <p:extLst>
              <p:ext uri="{D42A27DB-BD31-4B8C-83A1-F6EECF244321}">
                <p14:modId xmlns:p14="http://schemas.microsoft.com/office/powerpoint/2010/main" val="1640982135"/>
              </p:ext>
            </p:extLst>
          </p:nvPr>
        </p:nvGraphicFramePr>
        <p:xfrm>
          <a:off x="106135" y="968832"/>
          <a:ext cx="8703129" cy="5761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5753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9064"/>
            <a:ext cx="8991600" cy="907736"/>
          </a:xfrm>
        </p:spPr>
        <p:txBody>
          <a:bodyPr>
            <a:noAutofit/>
          </a:bodyPr>
          <a:lstStyle/>
          <a:p>
            <a:r>
              <a:rPr lang="en-GB" sz="3600" kern="1200" dirty="0" smtClean="0">
                <a:solidFill>
                  <a:schemeClr val="tx1"/>
                </a:solidFill>
                <a:ea typeface="ＭＳ Ｐゴシック" pitchFamily="34" charset="-128"/>
              </a:rPr>
              <a:t>Vaccination card availability </a:t>
            </a:r>
            <a:br>
              <a:rPr lang="en-GB" sz="3600" kern="1200" dirty="0" smtClean="0">
                <a:solidFill>
                  <a:schemeClr val="tx1"/>
                </a:solidFill>
                <a:ea typeface="ＭＳ Ｐゴシック" pitchFamily="34" charset="-128"/>
              </a:rPr>
            </a:br>
            <a:r>
              <a:rPr lang="en-GB" sz="3600" kern="1200" dirty="0" smtClean="0">
                <a:solidFill>
                  <a:schemeClr val="tx1"/>
                </a:solidFill>
                <a:ea typeface="ＭＳ Ｐゴシック" pitchFamily="34" charset="-128"/>
              </a:rPr>
              <a:t>on the day of the exit interview</a:t>
            </a:r>
            <a:endParaRPr lang="en-GB" sz="32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80482491"/>
              </p:ext>
            </p:extLst>
          </p:nvPr>
        </p:nvGraphicFramePr>
        <p:xfrm>
          <a:off x="685801" y="1295400"/>
          <a:ext cx="7772400" cy="3708400"/>
        </p:xfrm>
        <a:graphic>
          <a:graphicData uri="http://schemas.openxmlformats.org/drawingml/2006/table">
            <a:tbl>
              <a:tblPr firstRow="1" bandRow="1">
                <a:tableStyleId>{00A15C55-8517-42AA-B614-E9B94910E393}</a:tableStyleId>
              </a:tblPr>
              <a:tblGrid>
                <a:gridCol w="4696623">
                  <a:extLst>
                    <a:ext uri="{9D8B030D-6E8A-4147-A177-3AD203B41FA5}">
                      <a16:colId xmlns:a16="http://schemas.microsoft.com/office/drawing/2014/main" xmlns="" val="20000"/>
                    </a:ext>
                  </a:extLst>
                </a:gridCol>
                <a:gridCol w="1701675">
                  <a:extLst>
                    <a:ext uri="{9D8B030D-6E8A-4147-A177-3AD203B41FA5}">
                      <a16:colId xmlns:a16="http://schemas.microsoft.com/office/drawing/2014/main" xmlns="" val="20001"/>
                    </a:ext>
                  </a:extLst>
                </a:gridCol>
                <a:gridCol w="1374102">
                  <a:extLst>
                    <a:ext uri="{9D8B030D-6E8A-4147-A177-3AD203B41FA5}">
                      <a16:colId xmlns:a16="http://schemas.microsoft.com/office/drawing/2014/main" xmlns="" val="20002"/>
                    </a:ext>
                  </a:extLst>
                </a:gridCol>
              </a:tblGrid>
              <a:tr h="370840">
                <a:tc>
                  <a:txBody>
                    <a:bodyPr/>
                    <a:lstStyle/>
                    <a:p>
                      <a:endParaRPr lang="en-GB" b="0" dirty="0">
                        <a:latin typeface="Calibri" panose="020F0502020204030204" pitchFamily="34" charset="0"/>
                      </a:endParaRPr>
                    </a:p>
                  </a:txBody>
                  <a:tcPr>
                    <a:solidFill>
                      <a:schemeClr val="accent4">
                        <a:lumMod val="75000"/>
                      </a:schemeClr>
                    </a:solidFill>
                  </a:tcPr>
                </a:tc>
                <a:tc>
                  <a:txBody>
                    <a:bodyPr/>
                    <a:lstStyle/>
                    <a:p>
                      <a:pPr algn="ctr"/>
                      <a:r>
                        <a:rPr lang="en-GB" b="1" dirty="0" smtClean="0">
                          <a:latin typeface="Calibri" panose="020F0502020204030204" pitchFamily="34" charset="0"/>
                        </a:rPr>
                        <a:t>Chad</a:t>
                      </a:r>
                      <a:endParaRPr lang="en-GB" b="1" dirty="0">
                        <a:latin typeface="Calibri" panose="020F0502020204030204" pitchFamily="34" charset="0"/>
                      </a:endParaRPr>
                    </a:p>
                  </a:txBody>
                  <a:tcPr>
                    <a:solidFill>
                      <a:schemeClr val="accent4">
                        <a:lumMod val="75000"/>
                      </a:schemeClr>
                    </a:solidFill>
                  </a:tcPr>
                </a:tc>
                <a:tc>
                  <a:txBody>
                    <a:bodyPr/>
                    <a:lstStyle/>
                    <a:p>
                      <a:pPr algn="ctr"/>
                      <a:r>
                        <a:rPr lang="en-GB" b="1" dirty="0" smtClean="0">
                          <a:latin typeface="Calibri" panose="020F0502020204030204" pitchFamily="34" charset="0"/>
                        </a:rPr>
                        <a:t>Malawi</a:t>
                      </a:r>
                      <a:endParaRPr lang="en-GB" b="1" dirty="0">
                        <a:latin typeface="Calibri" panose="020F0502020204030204" pitchFamily="34" charset="0"/>
                      </a:endParaRPr>
                    </a:p>
                  </a:txBody>
                  <a:tcPr>
                    <a:solidFill>
                      <a:schemeClr val="accent4">
                        <a:lumMod val="75000"/>
                      </a:schemeClr>
                    </a:solidFill>
                  </a:tcPr>
                </a:tc>
                <a:extLst>
                  <a:ext uri="{0D108BD9-81ED-4DB2-BD59-A6C34878D82A}">
                    <a16:rowId xmlns:a16="http://schemas.microsoft.com/office/drawing/2014/main" xmlns="" val="10000"/>
                  </a:ext>
                </a:extLst>
              </a:tr>
              <a:tr h="370840">
                <a:tc>
                  <a:txBody>
                    <a:bodyPr/>
                    <a:lstStyle/>
                    <a:p>
                      <a:r>
                        <a:rPr lang="en-GB" b="0" i="1" dirty="0" smtClean="0">
                          <a:solidFill>
                            <a:schemeClr val="accent6">
                              <a:lumMod val="25000"/>
                            </a:schemeClr>
                          </a:solidFill>
                          <a:latin typeface="Calibri" panose="020F0502020204030204" pitchFamily="34" charset="0"/>
                        </a:rPr>
                        <a:t>Number responding to this question</a:t>
                      </a:r>
                      <a:endParaRPr lang="en-GB" b="0" i="1"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r>
                        <a:rPr lang="en-GB" b="0" dirty="0" smtClean="0">
                          <a:solidFill>
                            <a:schemeClr val="accent6">
                              <a:lumMod val="25000"/>
                            </a:schemeClr>
                          </a:solidFill>
                          <a:latin typeface="Calibri" panose="020F0502020204030204" pitchFamily="34" charset="0"/>
                        </a:rPr>
                        <a:t>322</a:t>
                      </a:r>
                      <a:endParaRPr lang="en-GB" b="0"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r>
                        <a:rPr lang="en-GB" b="0" dirty="0" smtClean="0">
                          <a:solidFill>
                            <a:schemeClr val="accent6">
                              <a:lumMod val="25000"/>
                            </a:schemeClr>
                          </a:solidFill>
                          <a:latin typeface="Calibri" panose="020F0502020204030204" pitchFamily="34" charset="0"/>
                        </a:rPr>
                        <a:t>549</a:t>
                      </a:r>
                      <a:endParaRPr lang="en-GB" b="0" dirty="0">
                        <a:solidFill>
                          <a:schemeClr val="accent6">
                            <a:lumMod val="25000"/>
                          </a:schemeClr>
                        </a:solidFill>
                        <a:latin typeface="Calibri" panose="020F0502020204030204" pitchFamily="34" charset="0"/>
                      </a:endParaRPr>
                    </a:p>
                  </a:txBody>
                  <a:tcPr>
                    <a:solidFill>
                      <a:srgbClr val="FFFFFF"/>
                    </a:solidFill>
                  </a:tcPr>
                </a:tc>
                <a:extLst>
                  <a:ext uri="{0D108BD9-81ED-4DB2-BD59-A6C34878D82A}">
                    <a16:rowId xmlns:a16="http://schemas.microsoft.com/office/drawing/2014/main" xmlns="" val="10001"/>
                  </a:ext>
                </a:extLst>
              </a:tr>
              <a:tr h="370840">
                <a:tc>
                  <a:txBody>
                    <a:bodyPr/>
                    <a:lstStyle/>
                    <a:p>
                      <a:r>
                        <a:rPr lang="en-GB" b="0" dirty="0" smtClean="0">
                          <a:solidFill>
                            <a:schemeClr val="accent6">
                              <a:lumMod val="25000"/>
                            </a:schemeClr>
                          </a:solidFill>
                          <a:latin typeface="Calibri" panose="020F0502020204030204" pitchFamily="34" charset="0"/>
                        </a:rPr>
                        <a:t>Yes, and I have it with me today</a:t>
                      </a:r>
                      <a:endParaRPr lang="en-GB" b="0"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r>
                        <a:rPr lang="en-GB" b="1" dirty="0" smtClean="0">
                          <a:solidFill>
                            <a:schemeClr val="accent6">
                              <a:lumMod val="25000"/>
                            </a:schemeClr>
                          </a:solidFill>
                          <a:latin typeface="Calibri" panose="020F0502020204030204" pitchFamily="34" charset="0"/>
                        </a:rPr>
                        <a:t>63%</a:t>
                      </a:r>
                      <a:endParaRPr lang="en-GB" b="1"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r>
                        <a:rPr lang="en-GB" b="1" dirty="0" smtClean="0">
                          <a:solidFill>
                            <a:schemeClr val="accent6">
                              <a:lumMod val="25000"/>
                            </a:schemeClr>
                          </a:solidFill>
                          <a:latin typeface="Calibri" panose="020F0502020204030204" pitchFamily="34" charset="0"/>
                        </a:rPr>
                        <a:t>93%</a:t>
                      </a:r>
                      <a:endParaRPr lang="en-GB" b="1" dirty="0">
                        <a:solidFill>
                          <a:schemeClr val="accent6">
                            <a:lumMod val="25000"/>
                          </a:schemeClr>
                        </a:solidFill>
                        <a:latin typeface="Calibri" panose="020F0502020204030204" pitchFamily="34" charset="0"/>
                      </a:endParaRPr>
                    </a:p>
                  </a:txBody>
                  <a:tcPr>
                    <a:solidFill>
                      <a:srgbClr val="FFFFFF"/>
                    </a:solidFill>
                  </a:tcPr>
                </a:tc>
                <a:extLst>
                  <a:ext uri="{0D108BD9-81ED-4DB2-BD59-A6C34878D82A}">
                    <a16:rowId xmlns:a16="http://schemas.microsoft.com/office/drawing/2014/main" xmlns="" val="10002"/>
                  </a:ext>
                </a:extLst>
              </a:tr>
              <a:tr h="370840">
                <a:tc>
                  <a:txBody>
                    <a:bodyPr/>
                    <a:lstStyle/>
                    <a:p>
                      <a:r>
                        <a:rPr lang="en-GB" b="0" dirty="0" smtClean="0">
                          <a:solidFill>
                            <a:schemeClr val="accent6">
                              <a:lumMod val="25000"/>
                            </a:schemeClr>
                          </a:solidFill>
                          <a:latin typeface="Calibri" panose="020F0502020204030204" pitchFamily="34" charset="0"/>
                        </a:rPr>
                        <a:t>Yes, but I do not have it with me</a:t>
                      </a:r>
                    </a:p>
                  </a:txBody>
                  <a:tcPr>
                    <a:solidFill>
                      <a:srgbClr val="FFFFFF"/>
                    </a:solidFill>
                  </a:tcPr>
                </a:tc>
                <a:tc>
                  <a:txBody>
                    <a:bodyPr/>
                    <a:lstStyle/>
                    <a:p>
                      <a:pPr algn="ctr"/>
                      <a:r>
                        <a:rPr lang="en-GB" b="0" dirty="0" smtClean="0">
                          <a:solidFill>
                            <a:schemeClr val="accent6">
                              <a:lumMod val="25000"/>
                            </a:schemeClr>
                          </a:solidFill>
                          <a:latin typeface="Calibri" panose="020F0502020204030204" pitchFamily="34" charset="0"/>
                        </a:rPr>
                        <a:t>22%</a:t>
                      </a:r>
                      <a:endParaRPr lang="en-GB" b="0"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r>
                        <a:rPr lang="en-GB" b="0" dirty="0" smtClean="0">
                          <a:solidFill>
                            <a:schemeClr val="accent6">
                              <a:lumMod val="25000"/>
                            </a:schemeClr>
                          </a:solidFill>
                          <a:latin typeface="Calibri" panose="020F0502020204030204" pitchFamily="34" charset="0"/>
                        </a:rPr>
                        <a:t>5%</a:t>
                      </a:r>
                      <a:endParaRPr lang="en-GB" b="0" dirty="0">
                        <a:solidFill>
                          <a:schemeClr val="accent6">
                            <a:lumMod val="25000"/>
                          </a:schemeClr>
                        </a:solidFill>
                        <a:latin typeface="Calibri" panose="020F0502020204030204" pitchFamily="34" charset="0"/>
                      </a:endParaRPr>
                    </a:p>
                  </a:txBody>
                  <a:tcPr>
                    <a:solidFill>
                      <a:srgbClr val="FFFFFF"/>
                    </a:solidFill>
                  </a:tcPr>
                </a:tc>
                <a:extLst>
                  <a:ext uri="{0D108BD9-81ED-4DB2-BD59-A6C34878D82A}">
                    <a16:rowId xmlns:a16="http://schemas.microsoft.com/office/drawing/2014/main" xmlns="" val="10003"/>
                  </a:ext>
                </a:extLst>
              </a:tr>
              <a:tr h="370840">
                <a:tc>
                  <a:txBody>
                    <a:bodyPr/>
                    <a:lstStyle/>
                    <a:p>
                      <a:r>
                        <a:rPr lang="en-GB" b="0" dirty="0" smtClean="0">
                          <a:solidFill>
                            <a:schemeClr val="accent6">
                              <a:lumMod val="25000"/>
                            </a:schemeClr>
                          </a:solidFill>
                          <a:latin typeface="Calibri" panose="020F0502020204030204" pitchFamily="34" charset="0"/>
                        </a:rPr>
                        <a:t>No</a:t>
                      </a:r>
                    </a:p>
                  </a:txBody>
                  <a:tcPr>
                    <a:solidFill>
                      <a:srgbClr val="FFFFFF"/>
                    </a:solidFill>
                  </a:tcPr>
                </a:tc>
                <a:tc>
                  <a:txBody>
                    <a:bodyPr/>
                    <a:lstStyle/>
                    <a:p>
                      <a:pPr algn="ctr"/>
                      <a:r>
                        <a:rPr lang="en-GB" b="0" dirty="0" smtClean="0">
                          <a:solidFill>
                            <a:schemeClr val="accent6">
                              <a:lumMod val="25000"/>
                            </a:schemeClr>
                          </a:solidFill>
                          <a:latin typeface="Calibri" panose="020F0502020204030204" pitchFamily="34" charset="0"/>
                        </a:rPr>
                        <a:t>15%</a:t>
                      </a:r>
                      <a:endParaRPr lang="en-GB" b="0"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r>
                        <a:rPr lang="en-GB" b="0" dirty="0" smtClean="0">
                          <a:solidFill>
                            <a:schemeClr val="accent6">
                              <a:lumMod val="25000"/>
                            </a:schemeClr>
                          </a:solidFill>
                          <a:latin typeface="Calibri" panose="020F0502020204030204" pitchFamily="34" charset="0"/>
                        </a:rPr>
                        <a:t>1%</a:t>
                      </a:r>
                      <a:endParaRPr lang="en-GB" b="0" dirty="0">
                        <a:solidFill>
                          <a:schemeClr val="accent6">
                            <a:lumMod val="25000"/>
                          </a:schemeClr>
                        </a:solidFill>
                        <a:latin typeface="Calibri" panose="020F0502020204030204" pitchFamily="34" charset="0"/>
                      </a:endParaRPr>
                    </a:p>
                  </a:txBody>
                  <a:tcPr>
                    <a:solidFill>
                      <a:srgbClr val="FFFFFF"/>
                    </a:solidFill>
                  </a:tcPr>
                </a:tc>
                <a:extLst>
                  <a:ext uri="{0D108BD9-81ED-4DB2-BD59-A6C34878D82A}">
                    <a16:rowId xmlns:a16="http://schemas.microsoft.com/office/drawing/2014/main" xmlns="" val="10004"/>
                  </a:ext>
                </a:extLst>
              </a:tr>
              <a:tr h="370840">
                <a:tc>
                  <a:txBody>
                    <a:bodyPr/>
                    <a:lstStyle/>
                    <a:p>
                      <a:endParaRPr lang="en-GB" b="0" dirty="0" smtClean="0">
                        <a:solidFill>
                          <a:schemeClr val="accent6">
                            <a:lumMod val="25000"/>
                          </a:schemeClr>
                        </a:solidFill>
                        <a:latin typeface="Calibri" panose="020F0502020204030204" pitchFamily="34" charset="0"/>
                      </a:endParaRPr>
                    </a:p>
                  </a:txBody>
                  <a:tcPr>
                    <a:solidFill>
                      <a:srgbClr val="FFFFFF"/>
                    </a:solidFill>
                  </a:tcPr>
                </a:tc>
                <a:tc>
                  <a:txBody>
                    <a:bodyPr/>
                    <a:lstStyle/>
                    <a:p>
                      <a:pPr algn="ctr"/>
                      <a:endParaRPr lang="en-GB" b="0" dirty="0">
                        <a:solidFill>
                          <a:schemeClr val="accent6">
                            <a:lumMod val="25000"/>
                          </a:schemeClr>
                        </a:solidFill>
                        <a:latin typeface="Calibri" panose="020F0502020204030204" pitchFamily="34" charset="0"/>
                      </a:endParaRPr>
                    </a:p>
                  </a:txBody>
                  <a:tcPr>
                    <a:solidFill>
                      <a:srgbClr val="FFFFFF"/>
                    </a:solidFill>
                  </a:tcPr>
                </a:tc>
                <a:tc>
                  <a:txBody>
                    <a:bodyPr/>
                    <a:lstStyle/>
                    <a:p>
                      <a:pPr algn="ctr"/>
                      <a:endParaRPr lang="en-GB" b="0" dirty="0">
                        <a:solidFill>
                          <a:schemeClr val="accent6">
                            <a:lumMod val="25000"/>
                          </a:schemeClr>
                        </a:solidFill>
                        <a:latin typeface="Calibri" panose="020F0502020204030204" pitchFamily="34" charset="0"/>
                      </a:endParaRPr>
                    </a:p>
                  </a:txBody>
                  <a:tcPr>
                    <a:solidFill>
                      <a:srgbClr val="FFFFFF"/>
                    </a:solidFill>
                  </a:tcPr>
                </a:tc>
                <a:extLst>
                  <a:ext uri="{0D108BD9-81ED-4DB2-BD59-A6C34878D82A}">
                    <a16:rowId xmlns:a16="http://schemas.microsoft.com/office/drawing/2014/main" xmlns="" val="10005"/>
                  </a:ext>
                </a:extLst>
              </a:tr>
              <a:tr h="370840">
                <a:tc>
                  <a:txBody>
                    <a:bodyPr/>
                    <a:lstStyle/>
                    <a:p>
                      <a:r>
                        <a:rPr lang="en-GB" b="1" dirty="0" smtClean="0">
                          <a:solidFill>
                            <a:schemeClr val="accent6">
                              <a:lumMod val="25000"/>
                            </a:schemeClr>
                          </a:solidFill>
                          <a:latin typeface="Calibri" panose="020F0502020204030204" pitchFamily="34" charset="0"/>
                        </a:rPr>
                        <a:t>If card</a:t>
                      </a:r>
                      <a:r>
                        <a:rPr lang="en-GB" b="1" baseline="0" dirty="0" smtClean="0">
                          <a:solidFill>
                            <a:schemeClr val="accent6">
                              <a:lumMod val="25000"/>
                            </a:schemeClr>
                          </a:solidFill>
                          <a:latin typeface="Calibri" panose="020F0502020204030204" pitchFamily="34" charset="0"/>
                        </a:rPr>
                        <a:t> is not with you, why not?</a:t>
                      </a:r>
                      <a:endParaRPr lang="en-GB" b="1" dirty="0" smtClean="0">
                        <a:solidFill>
                          <a:schemeClr val="accent6">
                            <a:lumMod val="25000"/>
                          </a:schemeClr>
                        </a:solidFill>
                        <a:latin typeface="Calibri" panose="020F0502020204030204" pitchFamily="34" charset="0"/>
                      </a:endParaRPr>
                    </a:p>
                  </a:txBody>
                  <a:tcPr>
                    <a:solidFill>
                      <a:schemeClr val="accent6">
                        <a:lumMod val="60000"/>
                        <a:lumOff val="40000"/>
                      </a:schemeClr>
                    </a:solidFill>
                  </a:tcPr>
                </a:tc>
                <a:tc>
                  <a:txBody>
                    <a:bodyPr/>
                    <a:lstStyle/>
                    <a:p>
                      <a:pPr algn="ct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tc>
                  <a:txBody>
                    <a:bodyPr/>
                    <a:lstStyle/>
                    <a:p>
                      <a:pPr algn="ct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extLst>
                  <a:ext uri="{0D108BD9-81ED-4DB2-BD59-A6C34878D82A}">
                    <a16:rowId xmlns:a16="http://schemas.microsoft.com/office/drawing/2014/main" xmlns=""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6">
                              <a:lumMod val="25000"/>
                            </a:schemeClr>
                          </a:solidFill>
                          <a:latin typeface="Calibri" panose="020F0502020204030204" pitchFamily="34" charset="0"/>
                        </a:rPr>
                        <a:t>Forgot to bring it</a:t>
                      </a: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6">
                              <a:lumMod val="25000"/>
                            </a:schemeClr>
                          </a:solidFill>
                          <a:latin typeface="Calibri" panose="020F0502020204030204" pitchFamily="34" charset="0"/>
                        </a:rPr>
                        <a:t>17%</a:t>
                      </a:r>
                    </a:p>
                  </a:txBody>
                  <a:tcPr>
                    <a:solidFill>
                      <a:schemeClr val="accent6">
                        <a:lumMod val="60000"/>
                        <a:lumOff val="40000"/>
                      </a:schemeClr>
                    </a:solidFill>
                  </a:tcPr>
                </a:tc>
                <a:tc>
                  <a:txBody>
                    <a:bodyPr/>
                    <a:lstStyle/>
                    <a:p>
                      <a:pPr algn="ctr"/>
                      <a:r>
                        <a:rPr lang="en-GB" b="0" dirty="0" smtClean="0">
                          <a:solidFill>
                            <a:schemeClr val="accent6">
                              <a:lumMod val="25000"/>
                            </a:schemeClr>
                          </a:solidFill>
                          <a:latin typeface="Calibri" panose="020F0502020204030204" pitchFamily="34" charset="0"/>
                        </a:rPr>
                        <a:t>17%</a:t>
                      </a: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extLst>
                  <a:ext uri="{0D108BD9-81ED-4DB2-BD59-A6C34878D82A}">
                    <a16:rowId xmlns:a16="http://schemas.microsoft.com/office/drawing/2014/main" xmlns=""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6">
                              <a:lumMod val="25000"/>
                            </a:schemeClr>
                          </a:solidFill>
                          <a:latin typeface="Calibri" panose="020F0502020204030204" pitchFamily="34" charset="0"/>
                        </a:rPr>
                        <a:t>Didn’t know it was important to bring it</a:t>
                      </a: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6">
                              <a:lumMod val="25000"/>
                            </a:schemeClr>
                          </a:solidFill>
                          <a:latin typeface="Calibri" panose="020F0502020204030204" pitchFamily="34" charset="0"/>
                        </a:rPr>
                        <a:t>15%</a:t>
                      </a:r>
                    </a:p>
                  </a:txBody>
                  <a:tcPr>
                    <a:solidFill>
                      <a:schemeClr val="accent6">
                        <a:lumMod val="60000"/>
                        <a:lumOff val="40000"/>
                      </a:schemeClr>
                    </a:solidFill>
                  </a:tcPr>
                </a:tc>
                <a:tc>
                  <a:txBody>
                    <a:bodyPr/>
                    <a:lstStyle/>
                    <a:p>
                      <a:pPr algn="ctr"/>
                      <a:r>
                        <a:rPr lang="en-GB" b="0" dirty="0" smtClean="0">
                          <a:solidFill>
                            <a:schemeClr val="accent6">
                              <a:lumMod val="25000"/>
                            </a:schemeClr>
                          </a:solidFill>
                          <a:latin typeface="Calibri" panose="020F0502020204030204" pitchFamily="34" charset="0"/>
                        </a:rPr>
                        <a:t>29%</a:t>
                      </a: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extLst>
                  <a:ext uri="{0D108BD9-81ED-4DB2-BD59-A6C34878D82A}">
                    <a16:rowId xmlns:a16="http://schemas.microsoft.com/office/drawing/2014/main" xmlns=""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6">
                              <a:lumMod val="25000"/>
                            </a:schemeClr>
                          </a:solidFill>
                          <a:latin typeface="Calibri" panose="020F0502020204030204" pitchFamily="34" charset="0"/>
                        </a:rPr>
                        <a:t>This visit</a:t>
                      </a:r>
                      <a:r>
                        <a:rPr lang="en-GB" b="0" baseline="0" dirty="0" smtClean="0">
                          <a:solidFill>
                            <a:schemeClr val="accent6">
                              <a:lumMod val="25000"/>
                            </a:schemeClr>
                          </a:solidFill>
                          <a:latin typeface="Calibri" panose="020F0502020204030204" pitchFamily="34" charset="0"/>
                        </a:rPr>
                        <a:t> was not for vaccination</a:t>
                      </a:r>
                      <a:endParaRPr lang="en-GB" b="0"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1" dirty="0" smtClean="0">
                          <a:solidFill>
                            <a:schemeClr val="accent6">
                              <a:lumMod val="25000"/>
                            </a:schemeClr>
                          </a:solidFill>
                          <a:latin typeface="Calibri" panose="020F0502020204030204" pitchFamily="34" charset="0"/>
                        </a:rPr>
                        <a:t>34%</a:t>
                      </a:r>
                    </a:p>
                  </a:txBody>
                  <a:tcPr>
                    <a:solidFill>
                      <a:schemeClr val="accent6">
                        <a:lumMod val="60000"/>
                        <a:lumOff val="40000"/>
                      </a:schemeClr>
                    </a:solidFill>
                  </a:tcPr>
                </a:tc>
                <a:tc>
                  <a:txBody>
                    <a:bodyPr/>
                    <a:lstStyle/>
                    <a:p>
                      <a:pPr algn="ctr"/>
                      <a:r>
                        <a:rPr lang="en-GB" b="1" dirty="0" smtClean="0">
                          <a:solidFill>
                            <a:schemeClr val="accent6">
                              <a:lumMod val="25000"/>
                            </a:schemeClr>
                          </a:solidFill>
                          <a:latin typeface="Calibri" panose="020F0502020204030204" pitchFamily="34" charset="0"/>
                        </a:rPr>
                        <a:t>9%</a:t>
                      </a:r>
                      <a:endParaRPr lang="en-GB" b="1" dirty="0">
                        <a:solidFill>
                          <a:schemeClr val="accent6">
                            <a:lumMod val="25000"/>
                          </a:schemeClr>
                        </a:solidFill>
                        <a:latin typeface="Calibri" panose="020F0502020204030204" pitchFamily="34" charset="0"/>
                      </a:endParaRPr>
                    </a:p>
                  </a:txBody>
                  <a:tcPr>
                    <a:solidFill>
                      <a:schemeClr val="accent6">
                        <a:lumMod val="60000"/>
                        <a:lumOff val="40000"/>
                      </a:schemeClr>
                    </a:solidFill>
                  </a:tcPr>
                </a:tc>
                <a:extLst>
                  <a:ext uri="{0D108BD9-81ED-4DB2-BD59-A6C34878D82A}">
                    <a16:rowId xmlns:a16="http://schemas.microsoft.com/office/drawing/2014/main" xmlns="" val="10009"/>
                  </a:ext>
                </a:extLst>
              </a:tr>
            </a:tbl>
          </a:graphicData>
        </a:graphic>
      </p:graphicFrame>
      <p:sp>
        <p:nvSpPr>
          <p:cNvPr id="2" name="TextBox 1"/>
          <p:cNvSpPr txBox="1"/>
          <p:nvPr/>
        </p:nvSpPr>
        <p:spPr>
          <a:xfrm>
            <a:off x="156592" y="5188805"/>
            <a:ext cx="8879904" cy="830997"/>
          </a:xfrm>
          <a:prstGeom prst="rect">
            <a:avLst/>
          </a:prstGeom>
          <a:solidFill>
            <a:schemeClr val="tx2">
              <a:lumMod val="75000"/>
              <a:alpha val="39000"/>
            </a:schemeClr>
          </a:solidFill>
          <a:ln w="15875">
            <a:solidFill>
              <a:srgbClr val="00B0F0"/>
            </a:solidFill>
          </a:ln>
          <a:scene3d>
            <a:camera prst="orthographicFront"/>
            <a:lightRig rig="threePt" dir="t"/>
          </a:scene3d>
          <a:sp3d>
            <a:bevelT/>
          </a:sp3d>
        </p:spPr>
        <p:txBody>
          <a:bodyPr wrap="square" rtlCol="0">
            <a:spAutoFit/>
          </a:bodyPr>
          <a:lstStyle/>
          <a:p>
            <a:pPr fontAlgn="base">
              <a:spcBef>
                <a:spcPct val="0"/>
              </a:spcBef>
              <a:spcAft>
                <a:spcPct val="0"/>
              </a:spcAft>
            </a:pPr>
            <a:r>
              <a:rPr lang="en-GB" sz="2400" b="1" u="sng" dirty="0" smtClean="0">
                <a:solidFill>
                  <a:schemeClr val="accent2">
                    <a:lumMod val="75000"/>
                  </a:schemeClr>
                </a:solidFill>
                <a:latin typeface="Calibri" pitchFamily="34" charset="0"/>
              </a:rPr>
              <a:t>Note</a:t>
            </a:r>
            <a:r>
              <a:rPr lang="en-GB" sz="2400" dirty="0" smtClean="0">
                <a:solidFill>
                  <a:srgbClr val="000000"/>
                </a:solidFill>
                <a:latin typeface="Calibri" pitchFamily="34" charset="0"/>
              </a:rPr>
              <a:t>: </a:t>
            </a:r>
            <a:r>
              <a:rPr lang="en-GB" sz="2400" dirty="0">
                <a:solidFill>
                  <a:srgbClr val="000000"/>
                </a:solidFill>
                <a:latin typeface="Calibri" pitchFamily="34" charset="0"/>
              </a:rPr>
              <a:t>In Malawi, unlike in Chad, the </a:t>
            </a:r>
            <a:r>
              <a:rPr lang="en-GB" sz="2400" b="1" dirty="0">
                <a:solidFill>
                  <a:srgbClr val="000000"/>
                </a:solidFill>
                <a:latin typeface="Calibri" pitchFamily="34" charset="0"/>
              </a:rPr>
              <a:t>home-based record </a:t>
            </a:r>
            <a:r>
              <a:rPr lang="en-GB" sz="2400" dirty="0">
                <a:solidFill>
                  <a:srgbClr val="000000"/>
                </a:solidFill>
                <a:latin typeface="Calibri" pitchFamily="34" charset="0"/>
              </a:rPr>
              <a:t>is a “</a:t>
            </a:r>
            <a:r>
              <a:rPr lang="en-GB" sz="2400" b="1" dirty="0">
                <a:solidFill>
                  <a:srgbClr val="000000"/>
                </a:solidFill>
                <a:latin typeface="Calibri" pitchFamily="34" charset="0"/>
              </a:rPr>
              <a:t>health passport</a:t>
            </a:r>
            <a:r>
              <a:rPr lang="en-GB" sz="2400" dirty="0">
                <a:solidFill>
                  <a:srgbClr val="000000"/>
                </a:solidFill>
                <a:latin typeface="Calibri" pitchFamily="34" charset="0"/>
              </a:rPr>
              <a:t>” and is required for every type of health service encounter</a:t>
            </a:r>
          </a:p>
        </p:txBody>
      </p:sp>
      <p:sp>
        <p:nvSpPr>
          <p:cNvPr id="6" name="Oval 5"/>
          <p:cNvSpPr/>
          <p:nvPr/>
        </p:nvSpPr>
        <p:spPr bwMode="auto">
          <a:xfrm>
            <a:off x="5861957" y="4572000"/>
            <a:ext cx="2291443" cy="4572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
        <p:nvSpPr>
          <p:cNvPr id="7" name="Oval 6"/>
          <p:cNvSpPr/>
          <p:nvPr/>
        </p:nvSpPr>
        <p:spPr bwMode="auto">
          <a:xfrm>
            <a:off x="5791200" y="1981200"/>
            <a:ext cx="2438400" cy="4572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1042988" rtl="1" fontAlgn="base">
              <a:spcBef>
                <a:spcPct val="0"/>
              </a:spcBef>
              <a:spcAft>
                <a:spcPct val="0"/>
              </a:spcAft>
            </a:pPr>
            <a:endParaRPr lang="en-US" sz="3900" b="1">
              <a:solidFill>
                <a:srgbClr val="000066"/>
              </a:solidFill>
            </a:endParaRPr>
          </a:p>
        </p:txBody>
      </p:sp>
    </p:spTree>
    <p:extLst>
      <p:ext uri="{BB962C8B-B14F-4D97-AF65-F5344CB8AC3E}">
        <p14:creationId xmlns:p14="http://schemas.microsoft.com/office/powerpoint/2010/main" val="156763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fr-FR"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fr-FR"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V">
  <a:themeElements>
    <a:clrScheme name="WHO MOV Palette">
      <a:dk1>
        <a:srgbClr val="598DBF"/>
      </a:dk1>
      <a:lt1>
        <a:srgbClr val="FFFFFF"/>
      </a:lt1>
      <a:dk2>
        <a:srgbClr val="60C1BD"/>
      </a:dk2>
      <a:lt2>
        <a:srgbClr val="E7E6E6"/>
      </a:lt2>
      <a:accent1>
        <a:srgbClr val="ED4D32"/>
      </a:accent1>
      <a:accent2>
        <a:srgbClr val="F6A383"/>
      </a:accent2>
      <a:accent3>
        <a:srgbClr val="B9B0AB"/>
      </a:accent3>
      <a:accent4>
        <a:srgbClr val="B1DDDA"/>
      </a:accent4>
      <a:accent5>
        <a:srgbClr val="DDF0EF"/>
      </a:accent5>
      <a:accent6>
        <a:srgbClr val="D8E1EF"/>
      </a:accent6>
      <a:hlink>
        <a:srgbClr val="B9B0AB"/>
      </a:hlink>
      <a:folHlink>
        <a:srgbClr val="F6A38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1573</TotalTime>
  <Words>3273</Words>
  <Application>Microsoft Office PowerPoint</Application>
  <PresentationFormat>On-screen Show (4:3)</PresentationFormat>
  <Paragraphs>430</Paragraphs>
  <Slides>28</Slides>
  <Notes>17</Notes>
  <HiddenSlides>9</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PPTtemplate</vt:lpstr>
      <vt:lpstr>MOV</vt:lpstr>
      <vt:lpstr>2_Office Theme</vt:lpstr>
      <vt:lpstr>Reducing Missed  Opportunities for Vaccination (MOV): Introduction (What have we learned from MOV pilot countries?)</vt:lpstr>
      <vt:lpstr>Objectives</vt:lpstr>
      <vt:lpstr>First MOV pilots: Chad and Malawi (in Africa)</vt:lpstr>
      <vt:lpstr>PowerPoint Presentation</vt:lpstr>
      <vt:lpstr>National immunization schedules</vt:lpstr>
      <vt:lpstr>What did it take to conduct the MOV assessments in Chad and Malawi?</vt:lpstr>
      <vt:lpstr>Field staff documenting missed opportunities during interviews with parents/guardians at the exit of health facilities</vt:lpstr>
      <vt:lpstr>Exit Survey Findings: Malawi </vt:lpstr>
      <vt:lpstr>Vaccination card availability  on the day of the exit interview</vt:lpstr>
      <vt:lpstr>What proportion of eligible children visiting a health facility were not vaccinated (missed opportunity)?</vt:lpstr>
      <vt:lpstr>So why are we missing opportunities for vaccination:  Parents’/guardians’ perspective – Chad and Malawi, 2015</vt:lpstr>
      <vt:lpstr>Today my child did NOT received any vaccine  because he/she is sick </vt:lpstr>
      <vt:lpstr>Can the knowledge, attitudes and  practices of health care workers contribute to the occurrence of missed opportunities?</vt:lpstr>
      <vt:lpstr>What do the health care workers believe are contra-indications to vaccination?</vt:lpstr>
      <vt:lpstr>Health care workers’ views on why some children are NOT up to date on their vaccination schedule?</vt:lpstr>
      <vt:lpstr>What did we learn from the Focus Group Discussions with caregivers and health care workers? </vt:lpstr>
      <vt:lpstr>PowerPoint Presentation</vt:lpstr>
      <vt:lpstr>Summary of reasons for MOVs</vt:lpstr>
      <vt:lpstr>What can we conclude?</vt:lpstr>
      <vt:lpstr>Malawi’s Three-pronged Approach To Reduce MOVs</vt:lpstr>
      <vt:lpstr>Address Caregiver Gaps</vt:lpstr>
      <vt:lpstr>Address Health Care Worker Gaps</vt:lpstr>
      <vt:lpstr>Address Logistic Barriers</vt:lpstr>
      <vt:lpstr>Status of Malawi Implementation</vt:lpstr>
      <vt:lpstr>Chad 2015-2017 work plan to reduce MOVs</vt:lpstr>
      <vt:lpstr>In Chad, this finding led to the adoption of 15 simple strategies to reduce MOV…</vt:lpstr>
      <vt:lpstr>In the participating districts, this has led to an increase in the number of administered doses</vt:lpstr>
      <vt:lpstr>Thank you</vt:lpstr>
    </vt:vector>
  </TitlesOfParts>
  <Company>WHO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OGBUANU, Ikechukwu Udo</dc:creator>
  <cp:lastModifiedBy>OGBUANU, Ikechukwu Udo</cp:lastModifiedBy>
  <cp:revision>191</cp:revision>
  <cp:lastPrinted>2016-04-11T06:31:43Z</cp:lastPrinted>
  <dcterms:created xsi:type="dcterms:W3CDTF">2016-04-05T07:02:03Z</dcterms:created>
  <dcterms:modified xsi:type="dcterms:W3CDTF">2017-11-09T12:26:26Z</dcterms:modified>
</cp:coreProperties>
</file>